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4" r:id="rId24"/>
    <p:sldId id="325" r:id="rId25"/>
    <p:sldId id="326" r:id="rId26"/>
    <p:sldId id="327" r:id="rId27"/>
    <p:sldId id="328" r:id="rId28"/>
    <p:sldId id="336" r:id="rId29"/>
    <p:sldId id="329" r:id="rId30"/>
    <p:sldId id="332" r:id="rId31"/>
    <p:sldId id="333" r:id="rId32"/>
    <p:sldId id="334" r:id="rId33"/>
    <p:sldId id="335" r:id="rId34"/>
    <p:sldId id="330" r:id="rId35"/>
    <p:sldId id="331" r:id="rId36"/>
    <p:sldId id="323" r:id="rId37"/>
    <p:sldId id="337" r:id="rId38"/>
    <p:sldId id="338" r:id="rId39"/>
    <p:sldId id="339" r:id="rId40"/>
    <p:sldId id="340" r:id="rId41"/>
    <p:sldId id="341" r:id="rId42"/>
    <p:sldId id="342" r:id="rId43"/>
    <p:sldId id="343" r:id="rId44"/>
    <p:sldId id="34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6"/>
    <p:restoredTop sz="96170"/>
  </p:normalViewPr>
  <p:slideViewPr>
    <p:cSldViewPr snapToGrid="0">
      <p:cViewPr>
        <p:scale>
          <a:sx n="120" d="100"/>
          <a:sy n="120" d="100"/>
        </p:scale>
        <p:origin x="2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7/25/23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7/25/23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0" y="528432"/>
            <a:ext cx="12192000" cy="5603137"/>
          </a:xfrm>
          <a:prstGeom prst="rect">
            <a:avLst/>
          </a:prstGeom>
          <a:noFill/>
        </p:spPr>
        <p:txBody>
          <a:bodyPr wrap="square">
            <a:spAutoFit/>
          </a:bodyPr>
          <a:lstStyle/>
          <a:p>
            <a:pPr algn="l">
              <a:lnSpc>
                <a:spcPct val="150000"/>
              </a:lnSpc>
            </a:pPr>
            <a:r>
              <a:rPr lang="en-CA" sz="1200" b="0" i="0" dirty="0">
                <a:solidFill>
                  <a:srgbClr val="333333"/>
                </a:solidFill>
                <a:effectLst/>
                <a:latin typeface="Source Sans Pro" panose="020B0503030403020204" pitchFamily="34" charset="0"/>
              </a:rPr>
              <a:t>Explore how Spark processes the requests that your application submits. Learn how you can track work using the Spark Application UI. Because Spark application work happens on the cluster, you need be able to identify Apache Cluster Managers, their components, benefits, and know how to connect with each cluster manager and how and when you might want to set up a local, standalone Spark instance. Next, learn about Apache Spark application submission, including use of Spark’s unified interface, ‘spark-submit’ and learn about options and dependencies. Developers now have the option of AIOps. Discover how to use Spark within AIOps and with Apache Spark application submission, including use of Spark’s unified interface, ‘spark-submit’, describe and apply options for submitting applications, identify external application dependency management techniques and list Spark Shell benefits. View and see recommended practices for Spark's static and dynamic configuration options. Round out your development knowledge with insights about Spark on Kubernetes. This module features hands-on Spark labs using IBM Cloud and Kubernetes.</a:t>
            </a:r>
          </a:p>
          <a:p>
            <a:pPr algn="l">
              <a:lnSpc>
                <a:spcPct val="150000"/>
              </a:lnSpc>
            </a:pPr>
            <a:r>
              <a:rPr lang="en-CA" sz="12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Apache Spark architecture and explain Spark Application processes including Jobs, Tasks, Stages, and cluster deploy modes.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Discuss Apache Spark cluster modes, including their components and benefits.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Explain how to connect to each Apache Spark cluster mode and how and when to setup a local, standalone Spark instance.</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Apache Spark application submission, including use of Spark’s unified interface, ‘spark-submit.’</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and apply options for submitting Apache Spark applications, identify external application dependency management techniques. list Spark Shell benefits.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Create a Python script that contains an Apache Spark job and submit the Apache Spark job to a cluster.</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List the benefits of using Apache Spark with IBM Cloud and define AIOps.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how to use Spark within AIOps and with IBM Spectrum Conductor, IBM Watson, and the IBM Analytics Engine.</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Create a </a:t>
            </a:r>
            <a:r>
              <a:rPr lang="en-CA" sz="1200" b="0" i="0" dirty="0" err="1">
                <a:solidFill>
                  <a:srgbClr val="333333"/>
                </a:solidFill>
                <a:effectLst/>
                <a:latin typeface="Source Sans Pro" panose="020B0503030403020204" pitchFamily="34" charset="0"/>
              </a:rPr>
              <a:t>Jupyter</a:t>
            </a:r>
            <a:r>
              <a:rPr lang="en-CA" sz="1200" b="0" i="0" dirty="0">
                <a:solidFill>
                  <a:srgbClr val="333333"/>
                </a:solidFill>
                <a:effectLst/>
                <a:latin typeface="Source Sans Pro" panose="020B0503030403020204" pitchFamily="34" charset="0"/>
              </a:rPr>
              <a:t> Notebook on Watson Studio that has a Python kernel with Apache Spark installed.</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Apache Spark application configuration types, purposes, common options, and describe when to use static or dynamic configurations.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when and why to use Kubernetes, how to run Kubernetes locally or on the cloud, and how to run Apache Spark on Kubernetes.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Create a Kubernetes Pod and submit an Apache Spark job to it.</a:t>
            </a:r>
          </a:p>
        </p:txBody>
      </p:sp>
      <p:sp>
        <p:nvSpPr>
          <p:cNvPr id="6" name="TextBox 5">
            <a:extLst>
              <a:ext uri="{FF2B5EF4-FFF2-40B4-BE49-F238E27FC236}">
                <a16:creationId xmlns:a16="http://schemas.microsoft.com/office/drawing/2014/main" id="{2AD6665F-2B47-F452-7818-509B275E26DB}"/>
              </a:ext>
            </a:extLst>
          </p:cNvPr>
          <p:cNvSpPr txBox="1"/>
          <p:nvPr/>
        </p:nvSpPr>
        <p:spPr>
          <a:xfrm>
            <a:off x="5449747" y="-26349"/>
            <a:ext cx="1292506" cy="369332"/>
          </a:xfrm>
          <a:prstGeom prst="rect">
            <a:avLst/>
          </a:prstGeom>
          <a:noFill/>
        </p:spPr>
        <p:txBody>
          <a:bodyPr wrap="square">
            <a:spAutoFit/>
          </a:bodyPr>
          <a:lstStyle/>
          <a:p>
            <a:r>
              <a:rPr lang="en-US" sz="1800" dirty="0"/>
              <a:t>Week-5</a:t>
            </a:r>
          </a:p>
        </p:txBody>
      </p:sp>
      <p:sp>
        <p:nvSpPr>
          <p:cNvPr id="8" name="TextBox 7">
            <a:extLst>
              <a:ext uri="{FF2B5EF4-FFF2-40B4-BE49-F238E27FC236}">
                <a16:creationId xmlns:a16="http://schemas.microsoft.com/office/drawing/2014/main" id="{7A8698C0-5095-2F97-1B8E-47B3B88EADF9}"/>
              </a:ext>
            </a:extLst>
          </p:cNvPr>
          <p:cNvSpPr txBox="1"/>
          <p:nvPr/>
        </p:nvSpPr>
        <p:spPr>
          <a:xfrm>
            <a:off x="0" y="-26349"/>
            <a:ext cx="4767185" cy="369332"/>
          </a:xfrm>
          <a:prstGeom prst="rect">
            <a:avLst/>
          </a:prstGeom>
          <a:noFill/>
        </p:spPr>
        <p:txBody>
          <a:bodyPr wrap="square">
            <a:spAutoFit/>
          </a:bodyPr>
          <a:lstStyle/>
          <a:p>
            <a:r>
              <a:rPr lang="en-US" sz="1800" b="1" u="sng" dirty="0">
                <a:solidFill>
                  <a:schemeClr val="accent5"/>
                </a:solidFill>
              </a:rPr>
              <a:t>Spark Architecture and Runtime Environment</a:t>
            </a: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CCF460-3DEE-56D0-A26C-1766FC443571}"/>
              </a:ext>
            </a:extLst>
          </p:cNvPr>
          <p:cNvPicPr>
            <a:picLocks noChangeAspect="1"/>
          </p:cNvPicPr>
          <p:nvPr/>
        </p:nvPicPr>
        <p:blipFill>
          <a:blip r:embed="rId2"/>
          <a:stretch>
            <a:fillRect/>
          </a:stretch>
        </p:blipFill>
        <p:spPr>
          <a:xfrm>
            <a:off x="-1" y="-1"/>
            <a:ext cx="6683829" cy="3211225"/>
          </a:xfrm>
          <a:prstGeom prst="rect">
            <a:avLst/>
          </a:prstGeom>
        </p:spPr>
      </p:pic>
      <p:sp>
        <p:nvSpPr>
          <p:cNvPr id="4" name="TextBox 3">
            <a:extLst>
              <a:ext uri="{FF2B5EF4-FFF2-40B4-BE49-F238E27FC236}">
                <a16:creationId xmlns:a16="http://schemas.microsoft.com/office/drawing/2014/main" id="{CE31C2BA-2A99-C3B3-94B7-030425AB45C5}"/>
              </a:ext>
            </a:extLst>
          </p:cNvPr>
          <p:cNvSpPr txBox="1"/>
          <p:nvPr/>
        </p:nvSpPr>
        <p:spPr>
          <a:xfrm>
            <a:off x="6683829" y="0"/>
            <a:ext cx="5508171"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has built-in support for several cluster managers.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Standalone cluster manager is included with the Spark installation.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It’s best for setting up a simple cluster.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Apache Hadoop YARN</a:t>
            </a:r>
            <a:r>
              <a:rPr lang="en-CA" sz="1400" b="0" i="0" dirty="0">
                <a:solidFill>
                  <a:srgbClr val="333333"/>
                </a:solidFill>
                <a:effectLst/>
                <a:latin typeface="OpenSans"/>
              </a:rPr>
              <a:t>, or Yet Another Resource Negotiator, is a cluster manager from the Hadoop project.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Apache Mesos </a:t>
            </a:r>
            <a:r>
              <a:rPr lang="en-CA" sz="1400" b="0" i="0" dirty="0">
                <a:solidFill>
                  <a:srgbClr val="333333"/>
                </a:solidFill>
                <a:effectLst/>
                <a:latin typeface="OpenSans"/>
              </a:rPr>
              <a:t>is a </a:t>
            </a:r>
            <a:r>
              <a:rPr lang="en-CA" sz="1400" b="0" i="0" u="sng" dirty="0">
                <a:solidFill>
                  <a:srgbClr val="333333"/>
                </a:solidFill>
                <a:effectLst/>
                <a:latin typeface="OpenSans"/>
              </a:rPr>
              <a:t>general-purpose cluster </a:t>
            </a:r>
            <a:r>
              <a:rPr lang="en-CA" sz="1400" b="0" i="0" dirty="0">
                <a:solidFill>
                  <a:srgbClr val="333333"/>
                </a:solidFill>
                <a:effectLst/>
                <a:latin typeface="OpenSans"/>
              </a:rPr>
              <a:t>manager that Spark can run </a:t>
            </a:r>
            <a:r>
              <a:rPr lang="en-CA" sz="1400" b="0" i="0" u="sng" dirty="0">
                <a:solidFill>
                  <a:srgbClr val="333333"/>
                </a:solidFill>
                <a:effectLst/>
                <a:latin typeface="OpenSans"/>
              </a:rPr>
              <a:t>with additional benefits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Finally, </a:t>
            </a:r>
            <a:r>
              <a:rPr lang="en-CA" sz="1400" b="1" i="0" dirty="0">
                <a:solidFill>
                  <a:srgbClr val="333333"/>
                </a:solidFill>
                <a:effectLst/>
                <a:latin typeface="OpenSans"/>
              </a:rPr>
              <a:t>Kubernetes</a:t>
            </a:r>
            <a:r>
              <a:rPr lang="en-CA" sz="1400" b="0" i="0" dirty="0">
                <a:solidFill>
                  <a:srgbClr val="333333"/>
                </a:solidFill>
                <a:effectLst/>
                <a:latin typeface="OpenSans"/>
              </a:rPr>
              <a:t> is an </a:t>
            </a:r>
            <a:r>
              <a:rPr lang="en-CA" sz="1400" b="0" i="0" u="sng" dirty="0">
                <a:solidFill>
                  <a:srgbClr val="333333"/>
                </a:solidFill>
                <a:effectLst/>
                <a:latin typeface="OpenSans"/>
              </a:rPr>
              <a:t>open-source </a:t>
            </a:r>
            <a:r>
              <a:rPr lang="en-CA" sz="1400" b="0" i="0" dirty="0">
                <a:solidFill>
                  <a:srgbClr val="333333"/>
                </a:solidFill>
                <a:effectLst/>
                <a:latin typeface="OpenSans"/>
              </a:rPr>
              <a:t>system for running </a:t>
            </a:r>
            <a:r>
              <a:rPr lang="en-CA" sz="1400" b="0" i="0" u="sng" dirty="0">
                <a:solidFill>
                  <a:srgbClr val="333333"/>
                </a:solidFill>
                <a:effectLst/>
                <a:latin typeface="OpenSans"/>
              </a:rPr>
              <a:t>containerized applications. </a:t>
            </a:r>
          </a:p>
        </p:txBody>
      </p:sp>
      <p:pic>
        <p:nvPicPr>
          <p:cNvPr id="5" name="Picture 4">
            <a:extLst>
              <a:ext uri="{FF2B5EF4-FFF2-40B4-BE49-F238E27FC236}">
                <a16:creationId xmlns:a16="http://schemas.microsoft.com/office/drawing/2014/main" id="{EA013A83-402B-7B3C-4075-0B7EF12CD9B8}"/>
              </a:ext>
            </a:extLst>
          </p:cNvPr>
          <p:cNvPicPr>
            <a:picLocks noChangeAspect="1"/>
          </p:cNvPicPr>
          <p:nvPr/>
        </p:nvPicPr>
        <p:blipFill>
          <a:blip r:embed="rId3"/>
          <a:stretch>
            <a:fillRect/>
          </a:stretch>
        </p:blipFill>
        <p:spPr>
          <a:xfrm>
            <a:off x="-1" y="3646777"/>
            <a:ext cx="6096000" cy="3090689"/>
          </a:xfrm>
          <a:prstGeom prst="rect">
            <a:avLst/>
          </a:prstGeom>
        </p:spPr>
      </p:pic>
      <p:sp>
        <p:nvSpPr>
          <p:cNvPr id="7" name="TextBox 6">
            <a:extLst>
              <a:ext uri="{FF2B5EF4-FFF2-40B4-BE49-F238E27FC236}">
                <a16:creationId xmlns:a16="http://schemas.microsoft.com/office/drawing/2014/main" id="{BAB5C9FA-AFA6-C3AE-805D-76E7158C9609}"/>
              </a:ext>
            </a:extLst>
          </p:cNvPr>
          <p:cNvSpPr txBox="1"/>
          <p:nvPr/>
        </p:nvSpPr>
        <p:spPr>
          <a:xfrm>
            <a:off x="6309150" y="3988621"/>
            <a:ext cx="6096000"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Standalone comes packaged with the Spark installation, so there are </a:t>
            </a:r>
            <a:r>
              <a:rPr lang="en-CA" sz="1600" b="1" i="0" dirty="0">
                <a:solidFill>
                  <a:srgbClr val="333333"/>
                </a:solidFill>
                <a:effectLst/>
                <a:latin typeface="OpenSans"/>
              </a:rPr>
              <a:t>no additional dependencies required to configure and deploy.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Standalone is specifically designed to </a:t>
            </a:r>
            <a:r>
              <a:rPr lang="en-CA" sz="1600" b="1" i="0" dirty="0">
                <a:solidFill>
                  <a:srgbClr val="333333"/>
                </a:solidFill>
                <a:effectLst/>
                <a:latin typeface="OpenSans"/>
              </a:rPr>
              <a:t>run Spark </a:t>
            </a:r>
            <a:r>
              <a:rPr lang="en-CA" sz="1600" b="0" i="0" dirty="0">
                <a:solidFill>
                  <a:srgbClr val="333333"/>
                </a:solidFill>
                <a:effectLst/>
                <a:latin typeface="OpenSans"/>
              </a:rPr>
              <a:t>and is often the </a:t>
            </a:r>
            <a:r>
              <a:rPr lang="en-CA" sz="1600" b="1" i="0" dirty="0">
                <a:solidFill>
                  <a:srgbClr val="333333"/>
                </a:solidFill>
                <a:effectLst/>
                <a:latin typeface="OpenSans"/>
              </a:rPr>
              <a:t>fastest</a:t>
            </a:r>
            <a:r>
              <a:rPr lang="en-CA" sz="1600" b="0" i="0" dirty="0">
                <a:solidFill>
                  <a:srgbClr val="333333"/>
                </a:solidFill>
                <a:effectLst/>
                <a:latin typeface="OpenSans"/>
              </a:rPr>
              <a:t> way to get a cluster up and running applications. </a:t>
            </a:r>
          </a:p>
        </p:txBody>
      </p:sp>
    </p:spTree>
    <p:extLst>
      <p:ext uri="{BB962C8B-B14F-4D97-AF65-F5344CB8AC3E}">
        <p14:creationId xmlns:p14="http://schemas.microsoft.com/office/powerpoint/2010/main" val="417579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AFC04C-96DA-1C97-E1D2-8386A85E7FBF}"/>
              </a:ext>
            </a:extLst>
          </p:cNvPr>
          <p:cNvPicPr>
            <a:picLocks noChangeAspect="1"/>
          </p:cNvPicPr>
          <p:nvPr/>
        </p:nvPicPr>
        <p:blipFill>
          <a:blip r:embed="rId2"/>
          <a:stretch>
            <a:fillRect/>
          </a:stretch>
        </p:blipFill>
        <p:spPr>
          <a:xfrm>
            <a:off x="0" y="117928"/>
            <a:ext cx="5349960" cy="3071586"/>
          </a:xfrm>
          <a:prstGeom prst="rect">
            <a:avLst/>
          </a:prstGeom>
        </p:spPr>
      </p:pic>
      <p:sp>
        <p:nvSpPr>
          <p:cNvPr id="4" name="TextBox 3">
            <a:extLst>
              <a:ext uri="{FF2B5EF4-FFF2-40B4-BE49-F238E27FC236}">
                <a16:creationId xmlns:a16="http://schemas.microsoft.com/office/drawing/2014/main" id="{9CE9A62B-463C-6D94-F1C6-27477BB0613F}"/>
              </a:ext>
            </a:extLst>
          </p:cNvPr>
          <p:cNvSpPr txBox="1"/>
          <p:nvPr/>
        </p:nvSpPr>
        <p:spPr>
          <a:xfrm>
            <a:off x="5349960" y="0"/>
            <a:ext cx="684204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1" i="0" dirty="0">
                <a:solidFill>
                  <a:srgbClr val="333333"/>
                </a:solidFill>
                <a:effectLst/>
                <a:latin typeface="OpenSans"/>
              </a:rPr>
              <a:t>Spark Standalone </a:t>
            </a:r>
            <a:r>
              <a:rPr lang="en-CA" sz="1400" b="0" i="0" dirty="0">
                <a:solidFill>
                  <a:srgbClr val="333333"/>
                </a:solidFill>
                <a:effectLst/>
                <a:latin typeface="OpenSans"/>
              </a:rPr>
              <a:t>cluster has </a:t>
            </a:r>
            <a:r>
              <a:rPr lang="en-CA" sz="1400" b="1" i="0" dirty="0">
                <a:solidFill>
                  <a:srgbClr val="333333"/>
                </a:solidFill>
                <a:effectLst/>
                <a:latin typeface="OpenSans"/>
              </a:rPr>
              <a:t>two main components</a:t>
            </a:r>
            <a:r>
              <a:rPr lang="en-CA" sz="1400" b="0" i="0" dirty="0">
                <a:solidFill>
                  <a:srgbClr val="333333"/>
                </a:solidFill>
                <a:effectLst/>
                <a:latin typeface="OpenSans"/>
              </a:rPr>
              <a:t>: </a:t>
            </a:r>
            <a:r>
              <a:rPr lang="en-CA" sz="1400" b="0" i="0" u="sng" dirty="0">
                <a:solidFill>
                  <a:srgbClr val="333333"/>
                </a:solidFill>
                <a:effectLst/>
                <a:latin typeface="OpenSans"/>
              </a:rPr>
              <a:t>Workers and the Master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i="0" dirty="0">
                <a:solidFill>
                  <a:srgbClr val="333333"/>
                </a:solidFill>
                <a:effectLst/>
                <a:latin typeface="OpenSans"/>
              </a:rPr>
              <a:t>The workers </a:t>
            </a:r>
            <a:r>
              <a:rPr lang="en-CA" sz="1400" b="0" i="0" dirty="0">
                <a:solidFill>
                  <a:srgbClr val="333333"/>
                </a:solidFill>
                <a:effectLst/>
                <a:latin typeface="OpenSans"/>
              </a:rPr>
              <a:t>run on cluster nodes. </a:t>
            </a:r>
          </a:p>
          <a:p>
            <a:pPr marL="285750" indent="-285750" algn="l">
              <a:lnSpc>
                <a:spcPct val="150000"/>
              </a:lnSpc>
              <a:buFont typeface="Arial" panose="020B0604020202020204" pitchFamily="34" charset="0"/>
              <a:buChar char="•"/>
            </a:pPr>
            <a:r>
              <a:rPr lang="en-CA" sz="1400" b="1" dirty="0">
                <a:solidFill>
                  <a:srgbClr val="333333"/>
                </a:solidFill>
                <a:latin typeface="OpenSans"/>
              </a:rPr>
              <a:t>Workers</a:t>
            </a:r>
            <a:r>
              <a:rPr lang="en-CA" sz="1400" b="0" i="0" dirty="0">
                <a:solidFill>
                  <a:srgbClr val="333333"/>
                </a:solidFill>
                <a:effectLst/>
                <a:latin typeface="OpenSans"/>
              </a:rPr>
              <a:t> </a:t>
            </a:r>
            <a:r>
              <a:rPr lang="en-CA" sz="1400" b="1" i="0" dirty="0">
                <a:solidFill>
                  <a:srgbClr val="333333"/>
                </a:solidFill>
                <a:effectLst/>
                <a:latin typeface="OpenSans"/>
              </a:rPr>
              <a:t>start an executor process </a:t>
            </a:r>
            <a:r>
              <a:rPr lang="en-CA" sz="1400" b="0" i="0" dirty="0">
                <a:solidFill>
                  <a:srgbClr val="333333"/>
                </a:solidFill>
                <a:effectLst/>
                <a:latin typeface="OpenSans"/>
              </a:rPr>
              <a:t>with </a:t>
            </a:r>
            <a:r>
              <a:rPr lang="en-CA" sz="1400" b="0" i="0" u="sng" dirty="0">
                <a:solidFill>
                  <a:srgbClr val="333333"/>
                </a:solidFill>
                <a:effectLst/>
                <a:latin typeface="OpenSans"/>
              </a:rPr>
              <a:t>one or more reserved cores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must be </a:t>
            </a:r>
            <a:r>
              <a:rPr lang="en-CA" sz="1400" b="1" i="0" dirty="0">
                <a:solidFill>
                  <a:srgbClr val="333333"/>
                </a:solidFill>
                <a:effectLst/>
                <a:latin typeface="OpenSans"/>
              </a:rPr>
              <a:t>one master </a:t>
            </a:r>
            <a:r>
              <a:rPr lang="en-CA" sz="1400" b="0" i="0" dirty="0">
                <a:solidFill>
                  <a:srgbClr val="333333"/>
                </a:solidFill>
                <a:effectLst/>
                <a:latin typeface="OpenSans"/>
              </a:rPr>
              <a:t>available </a:t>
            </a:r>
            <a:r>
              <a:rPr lang="en-CA" sz="1400" b="0" i="0" u="sng" dirty="0">
                <a:solidFill>
                  <a:srgbClr val="333333"/>
                </a:solidFill>
                <a:effectLst/>
                <a:latin typeface="OpenSans"/>
              </a:rPr>
              <a:t>which can run on any cluster node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connects workers to the cluster and keeps track of them with heartbeat polling.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However, if the master is together with a worker, do not reserve all the node’s cores and memory for the worker.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To manually set up a Spark Standalone cluster</a:t>
            </a:r>
            <a:r>
              <a:rPr lang="en-CA" sz="1400" b="0" i="0" dirty="0">
                <a:solidFill>
                  <a:srgbClr val="333333"/>
                </a:solidFill>
                <a:effectLst/>
                <a:latin typeface="OpenSans"/>
              </a:rPr>
              <a:t>, </a:t>
            </a:r>
            <a:r>
              <a:rPr lang="en-CA" sz="1400" b="0" i="0" u="sng" dirty="0">
                <a:solidFill>
                  <a:srgbClr val="333333"/>
                </a:solidFill>
                <a:effectLst/>
                <a:latin typeface="OpenSans"/>
              </a:rPr>
              <a:t>start the Master. </a:t>
            </a:r>
          </a:p>
        </p:txBody>
      </p:sp>
      <p:pic>
        <p:nvPicPr>
          <p:cNvPr id="5" name="Picture 4">
            <a:extLst>
              <a:ext uri="{FF2B5EF4-FFF2-40B4-BE49-F238E27FC236}">
                <a16:creationId xmlns:a16="http://schemas.microsoft.com/office/drawing/2014/main" id="{59B36AB0-E727-106B-7929-7E33F2F7BDAA}"/>
              </a:ext>
            </a:extLst>
          </p:cNvPr>
          <p:cNvPicPr>
            <a:picLocks noChangeAspect="1"/>
          </p:cNvPicPr>
          <p:nvPr/>
        </p:nvPicPr>
        <p:blipFill>
          <a:blip r:embed="rId3"/>
          <a:stretch>
            <a:fillRect/>
          </a:stretch>
        </p:blipFill>
        <p:spPr>
          <a:xfrm>
            <a:off x="91622" y="3307442"/>
            <a:ext cx="6698080" cy="3550558"/>
          </a:xfrm>
          <a:prstGeom prst="rect">
            <a:avLst/>
          </a:prstGeom>
        </p:spPr>
      </p:pic>
      <p:sp>
        <p:nvSpPr>
          <p:cNvPr id="7" name="TextBox 6">
            <a:extLst>
              <a:ext uri="{FF2B5EF4-FFF2-40B4-BE49-F238E27FC236}">
                <a16:creationId xmlns:a16="http://schemas.microsoft.com/office/drawing/2014/main" id="{73A596BC-AF75-7FD8-4E32-30F03B0A1654}"/>
              </a:ext>
            </a:extLst>
          </p:cNvPr>
          <p:cNvSpPr txBox="1"/>
          <p:nvPr/>
        </p:nvSpPr>
        <p:spPr>
          <a:xfrm>
            <a:off x="6487886" y="3755572"/>
            <a:ext cx="5704114"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The Master</a:t>
            </a:r>
            <a:r>
              <a:rPr lang="en-CA" sz="1400" b="0" i="0" dirty="0">
                <a:solidFill>
                  <a:srgbClr val="333333"/>
                </a:solidFill>
                <a:effectLst/>
                <a:latin typeface="OpenSans"/>
              </a:rPr>
              <a:t> is assigned a </a:t>
            </a:r>
            <a:r>
              <a:rPr lang="en-CA" sz="1400" b="1" i="0" dirty="0">
                <a:solidFill>
                  <a:srgbClr val="333333"/>
                </a:solidFill>
                <a:effectLst/>
                <a:latin typeface="OpenSans"/>
              </a:rPr>
              <a:t>URL </a:t>
            </a:r>
            <a:r>
              <a:rPr lang="en-CA" sz="1400" b="0" i="0" dirty="0">
                <a:solidFill>
                  <a:srgbClr val="333333"/>
                </a:solidFill>
                <a:effectLst/>
                <a:latin typeface="OpenSans"/>
              </a:rPr>
              <a:t>with </a:t>
            </a:r>
            <a:r>
              <a:rPr lang="en-CA" sz="1400" b="0" i="0" u="sng" dirty="0">
                <a:solidFill>
                  <a:srgbClr val="333333"/>
                </a:solidFill>
                <a:effectLst/>
                <a:latin typeface="OpenSans"/>
              </a:rPr>
              <a:t>a hostname and port number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After </a:t>
            </a:r>
            <a:r>
              <a:rPr lang="en-CA" sz="1400" b="0" i="0" dirty="0">
                <a:solidFill>
                  <a:srgbClr val="333333"/>
                </a:solidFill>
                <a:effectLst/>
                <a:latin typeface="OpenSans"/>
              </a:rPr>
              <a:t>the master is up, you can </a:t>
            </a:r>
            <a:r>
              <a:rPr lang="en-CA" sz="1400" b="0" i="0" u="sng" dirty="0">
                <a:solidFill>
                  <a:srgbClr val="333333"/>
                </a:solidFill>
                <a:effectLst/>
                <a:latin typeface="OpenSans"/>
              </a:rPr>
              <a:t>use the Master URL to start</a:t>
            </a:r>
            <a:r>
              <a:rPr lang="en-CA" sz="1400" b="1" i="0" u="sng" dirty="0">
                <a:solidFill>
                  <a:srgbClr val="333333"/>
                </a:solidFill>
                <a:effectLst/>
                <a:latin typeface="OpenSans"/>
              </a:rPr>
              <a:t> workers </a:t>
            </a:r>
            <a:r>
              <a:rPr lang="en-CA" sz="1400" b="0" i="0" dirty="0">
                <a:solidFill>
                  <a:srgbClr val="333333"/>
                </a:solidFill>
                <a:effectLst/>
                <a:latin typeface="OpenSans"/>
              </a:rPr>
              <a:t>on </a:t>
            </a:r>
            <a:r>
              <a:rPr lang="en-CA" sz="1400" b="0" i="0" u="sng" dirty="0">
                <a:solidFill>
                  <a:srgbClr val="333333"/>
                </a:solidFill>
                <a:effectLst/>
                <a:latin typeface="OpenSans"/>
              </a:rPr>
              <a:t>any node</a:t>
            </a:r>
            <a:r>
              <a:rPr lang="en-CA" sz="1400" b="0" i="0" dirty="0">
                <a:solidFill>
                  <a:srgbClr val="333333"/>
                </a:solidFill>
                <a:effectLst/>
                <a:latin typeface="OpenSans"/>
              </a:rPr>
              <a:t> using bi-directional communication with the master.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Once the master and the workers are running, you can launch </a:t>
            </a:r>
            <a:r>
              <a:rPr lang="en-CA" sz="1400" b="1" i="0" dirty="0">
                <a:solidFill>
                  <a:srgbClr val="333333"/>
                </a:solidFill>
                <a:effectLst/>
                <a:latin typeface="OpenSans"/>
              </a:rPr>
              <a:t>a Spark application </a:t>
            </a:r>
            <a:r>
              <a:rPr lang="en-CA" sz="1400" b="0" i="0" dirty="0">
                <a:solidFill>
                  <a:srgbClr val="333333"/>
                </a:solidFill>
                <a:effectLst/>
                <a:latin typeface="OpenSans"/>
              </a:rPr>
              <a:t>on the cluster </a:t>
            </a:r>
            <a:r>
              <a:rPr lang="en-CA" sz="1400" b="0" i="0" u="sng" dirty="0">
                <a:solidFill>
                  <a:srgbClr val="333333"/>
                </a:solidFill>
                <a:effectLst/>
                <a:latin typeface="OpenSans"/>
              </a:rPr>
              <a:t>by specifying the master URL as </a:t>
            </a:r>
            <a:r>
              <a:rPr lang="en-CA" sz="1400" b="0" i="0" dirty="0">
                <a:solidFill>
                  <a:srgbClr val="333333"/>
                </a:solidFill>
                <a:effectLst/>
                <a:latin typeface="OpenSans"/>
              </a:rPr>
              <a:t>an argument to connect them.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see additional configuration options, refer to the Apache Spark documentation on the </a:t>
            </a:r>
            <a:r>
              <a:rPr lang="en-CA" sz="1400" b="0" i="0" dirty="0" err="1">
                <a:solidFill>
                  <a:srgbClr val="333333"/>
                </a:solidFill>
                <a:effectLst/>
                <a:latin typeface="OpenSans"/>
              </a:rPr>
              <a:t>spark.apache.org</a:t>
            </a:r>
            <a:r>
              <a:rPr lang="en-CA" sz="1400" b="0" i="0" dirty="0">
                <a:solidFill>
                  <a:srgbClr val="333333"/>
                </a:solidFill>
                <a:effectLst/>
                <a:latin typeface="OpenSans"/>
              </a:rPr>
              <a:t> website. </a:t>
            </a:r>
          </a:p>
        </p:txBody>
      </p:sp>
    </p:spTree>
    <p:extLst>
      <p:ext uri="{BB962C8B-B14F-4D97-AF65-F5344CB8AC3E}">
        <p14:creationId xmlns:p14="http://schemas.microsoft.com/office/powerpoint/2010/main" val="390117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D4739-9F87-A81F-8AB4-4EF0B06F7675}"/>
              </a:ext>
            </a:extLst>
          </p:cNvPr>
          <p:cNvPicPr>
            <a:picLocks noChangeAspect="1"/>
          </p:cNvPicPr>
          <p:nvPr/>
        </p:nvPicPr>
        <p:blipFill>
          <a:blip r:embed="rId2"/>
          <a:stretch>
            <a:fillRect/>
          </a:stretch>
        </p:blipFill>
        <p:spPr>
          <a:xfrm>
            <a:off x="0" y="-1"/>
            <a:ext cx="6167578" cy="2558143"/>
          </a:xfrm>
          <a:prstGeom prst="rect">
            <a:avLst/>
          </a:prstGeom>
        </p:spPr>
      </p:pic>
      <p:sp>
        <p:nvSpPr>
          <p:cNvPr id="5" name="TextBox 4">
            <a:extLst>
              <a:ext uri="{FF2B5EF4-FFF2-40B4-BE49-F238E27FC236}">
                <a16:creationId xmlns:a16="http://schemas.microsoft.com/office/drawing/2014/main" id="{F917BC44-7B8C-3C70-5F01-AA5B3169FAAA}"/>
              </a:ext>
            </a:extLst>
          </p:cNvPr>
          <p:cNvSpPr txBox="1"/>
          <p:nvPr/>
        </p:nvSpPr>
        <p:spPr>
          <a:xfrm>
            <a:off x="6167578" y="99536"/>
            <a:ext cx="6096000" cy="29578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A" sz="1800" b="0" i="0" dirty="0">
                <a:solidFill>
                  <a:srgbClr val="333333"/>
                </a:solidFill>
                <a:effectLst/>
                <a:latin typeface="OpenSans"/>
              </a:rPr>
              <a:t>Apache Hadoop </a:t>
            </a:r>
            <a:r>
              <a:rPr lang="en-CA" sz="1800" b="1" i="0" dirty="0">
                <a:solidFill>
                  <a:srgbClr val="333333"/>
                </a:solidFill>
                <a:effectLst/>
                <a:latin typeface="OpenSans"/>
              </a:rPr>
              <a:t>YARN is a general-purpose </a:t>
            </a:r>
            <a:r>
              <a:rPr lang="en-CA" sz="1800" b="0" i="0" dirty="0">
                <a:solidFill>
                  <a:srgbClr val="333333"/>
                </a:solidFill>
                <a:effectLst/>
                <a:latin typeface="OpenSans"/>
              </a:rPr>
              <a:t>cluster manager.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333333"/>
                </a:solidFill>
                <a:effectLst/>
                <a:latin typeface="OpenSans"/>
              </a:rPr>
              <a:t>It’s popular in the big data ecosystem and supports many other frameworks besides Spark.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YARN clusters have their own </a:t>
            </a:r>
            <a:r>
              <a:rPr lang="en-CA" b="1" i="0" dirty="0">
                <a:solidFill>
                  <a:srgbClr val="333333"/>
                </a:solidFill>
                <a:effectLst/>
                <a:latin typeface="OpenSans"/>
              </a:rPr>
              <a:t>dependencies</a:t>
            </a:r>
            <a:r>
              <a:rPr lang="en-CA" b="0" i="0" dirty="0">
                <a:solidFill>
                  <a:srgbClr val="333333"/>
                </a:solidFill>
                <a:effectLst/>
                <a:latin typeface="OpenSans"/>
              </a:rPr>
              <a:t>, </a:t>
            </a:r>
            <a:r>
              <a:rPr lang="en-CA" b="1" i="0" dirty="0">
                <a:solidFill>
                  <a:srgbClr val="333333"/>
                </a:solidFill>
                <a:effectLst/>
                <a:latin typeface="OpenSans"/>
              </a:rPr>
              <a:t>set-up</a:t>
            </a:r>
            <a:r>
              <a:rPr lang="en-CA" b="0" i="0" dirty="0">
                <a:solidFill>
                  <a:srgbClr val="333333"/>
                </a:solidFill>
                <a:effectLst/>
                <a:latin typeface="OpenSans"/>
              </a:rPr>
              <a:t> and </a:t>
            </a:r>
            <a:r>
              <a:rPr lang="en-CA" b="1" i="0" dirty="0">
                <a:solidFill>
                  <a:srgbClr val="333333"/>
                </a:solidFill>
                <a:effectLst/>
                <a:latin typeface="OpenSans"/>
              </a:rPr>
              <a:t>configuration requirements </a:t>
            </a:r>
            <a:r>
              <a:rPr lang="en-CA" b="0" i="0" dirty="0">
                <a:solidFill>
                  <a:srgbClr val="333333"/>
                </a:solidFill>
                <a:effectLst/>
                <a:latin typeface="OpenSans"/>
              </a:rPr>
              <a:t>so deploying them is </a:t>
            </a:r>
            <a:r>
              <a:rPr lang="en-CA" b="1" i="0" dirty="0">
                <a:solidFill>
                  <a:srgbClr val="333333"/>
                </a:solidFill>
                <a:effectLst/>
                <a:latin typeface="OpenSans"/>
              </a:rPr>
              <a:t>more complex than Spark Standalone. </a:t>
            </a:r>
          </a:p>
        </p:txBody>
      </p:sp>
      <p:sp>
        <p:nvSpPr>
          <p:cNvPr id="7" name="TextBox 6">
            <a:extLst>
              <a:ext uri="{FF2B5EF4-FFF2-40B4-BE49-F238E27FC236}">
                <a16:creationId xmlns:a16="http://schemas.microsoft.com/office/drawing/2014/main" id="{E9035458-162B-59C8-E5D8-81A6BB8E29D9}"/>
              </a:ext>
            </a:extLst>
          </p:cNvPr>
          <p:cNvSpPr txBox="1"/>
          <p:nvPr/>
        </p:nvSpPr>
        <p:spPr>
          <a:xfrm>
            <a:off x="6607629" y="3722638"/>
            <a:ext cx="5584371"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To run Spark on an existing YARN cluster, use the </a:t>
            </a:r>
            <a:r>
              <a:rPr lang="en-CA" b="1" i="0" dirty="0">
                <a:solidFill>
                  <a:srgbClr val="333333"/>
                </a:solidFill>
                <a:effectLst/>
                <a:latin typeface="OpenSans"/>
              </a:rPr>
              <a:t>‘--master’ </a:t>
            </a:r>
            <a:r>
              <a:rPr lang="en-CA" b="0" i="0" dirty="0">
                <a:solidFill>
                  <a:srgbClr val="333333"/>
                </a:solidFill>
                <a:effectLst/>
                <a:latin typeface="OpenSans"/>
              </a:rPr>
              <a:t>option with the keyword YARN.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When Spark sees that the cluster </a:t>
            </a:r>
            <a:r>
              <a:rPr lang="en-CA" b="1" i="0" dirty="0">
                <a:solidFill>
                  <a:srgbClr val="333333"/>
                </a:solidFill>
                <a:effectLst/>
                <a:latin typeface="OpenSans"/>
              </a:rPr>
              <a:t>manager type is YARN,</a:t>
            </a:r>
            <a:r>
              <a:rPr lang="en-CA" b="0" i="0" dirty="0">
                <a:solidFill>
                  <a:srgbClr val="333333"/>
                </a:solidFill>
                <a:effectLst/>
                <a:latin typeface="OpenSans"/>
              </a:rPr>
              <a:t> it will look for the standard Hadoop configuration files to decide how to connect with the YARN cluster.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No other configuration from Spark is needed.</a:t>
            </a:r>
          </a:p>
        </p:txBody>
      </p:sp>
      <p:pic>
        <p:nvPicPr>
          <p:cNvPr id="8" name="Picture 7">
            <a:extLst>
              <a:ext uri="{FF2B5EF4-FFF2-40B4-BE49-F238E27FC236}">
                <a16:creationId xmlns:a16="http://schemas.microsoft.com/office/drawing/2014/main" id="{F2E4C04D-7557-2555-E33D-5CC2FD39A7F9}"/>
              </a:ext>
            </a:extLst>
          </p:cNvPr>
          <p:cNvPicPr>
            <a:picLocks noChangeAspect="1"/>
          </p:cNvPicPr>
          <p:nvPr/>
        </p:nvPicPr>
        <p:blipFill>
          <a:blip r:embed="rId3"/>
          <a:stretch>
            <a:fillRect/>
          </a:stretch>
        </p:blipFill>
        <p:spPr>
          <a:xfrm>
            <a:off x="156936" y="3962123"/>
            <a:ext cx="6167578" cy="2575870"/>
          </a:xfrm>
          <a:prstGeom prst="rect">
            <a:avLst/>
          </a:prstGeom>
        </p:spPr>
      </p:pic>
    </p:spTree>
    <p:extLst>
      <p:ext uri="{BB962C8B-B14F-4D97-AF65-F5344CB8AC3E}">
        <p14:creationId xmlns:p14="http://schemas.microsoft.com/office/powerpoint/2010/main" val="107343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FB6A78-2BDD-2BDB-4C0F-F265CDF3E949}"/>
              </a:ext>
            </a:extLst>
          </p:cNvPr>
          <p:cNvPicPr>
            <a:picLocks noChangeAspect="1"/>
          </p:cNvPicPr>
          <p:nvPr/>
        </p:nvPicPr>
        <p:blipFill>
          <a:blip r:embed="rId2"/>
          <a:stretch>
            <a:fillRect/>
          </a:stretch>
        </p:blipFill>
        <p:spPr>
          <a:xfrm>
            <a:off x="-1" y="87086"/>
            <a:ext cx="5834743" cy="2909290"/>
          </a:xfrm>
          <a:prstGeom prst="rect">
            <a:avLst/>
          </a:prstGeom>
        </p:spPr>
      </p:pic>
      <p:sp>
        <p:nvSpPr>
          <p:cNvPr id="4" name="TextBox 3">
            <a:extLst>
              <a:ext uri="{FF2B5EF4-FFF2-40B4-BE49-F238E27FC236}">
                <a16:creationId xmlns:a16="http://schemas.microsoft.com/office/drawing/2014/main" id="{C1729523-D995-0517-7CE1-62FCA15978FB}"/>
              </a:ext>
            </a:extLst>
          </p:cNvPr>
          <p:cNvSpPr txBox="1"/>
          <p:nvPr/>
        </p:nvSpPr>
        <p:spPr>
          <a:xfrm>
            <a:off x="5834743" y="87086"/>
            <a:ext cx="6455228"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Apache Mesos is another </a:t>
            </a:r>
            <a:r>
              <a:rPr lang="en-CA" sz="1600" b="1" i="0" dirty="0">
                <a:solidFill>
                  <a:srgbClr val="333333"/>
                </a:solidFill>
                <a:effectLst/>
                <a:latin typeface="OpenSans"/>
              </a:rPr>
              <a:t>general-purpose cluster manager </a:t>
            </a:r>
            <a:r>
              <a:rPr lang="en-CA" sz="1600" b="0" i="0" dirty="0">
                <a:solidFill>
                  <a:srgbClr val="333333"/>
                </a:solidFill>
                <a:effectLst/>
                <a:latin typeface="OpenSans"/>
              </a:rPr>
              <a:t>supported by Spark.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Using Mesos has </a:t>
            </a:r>
            <a:r>
              <a:rPr lang="en-CA" sz="1600" b="1" i="0" dirty="0">
                <a:solidFill>
                  <a:srgbClr val="333333"/>
                </a:solidFill>
                <a:effectLst/>
                <a:latin typeface="OpenSans"/>
              </a:rPr>
              <a:t>some advantages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can provide </a:t>
            </a:r>
          </a:p>
          <a:p>
            <a:pPr marL="285750" indent="-285750" algn="l">
              <a:lnSpc>
                <a:spcPct val="150000"/>
              </a:lnSpc>
              <a:buFont typeface="Arial" panose="020B0604020202020204" pitchFamily="34" charset="0"/>
              <a:buChar char="•"/>
            </a:pPr>
            <a:r>
              <a:rPr lang="en-CA" sz="1600" b="1" i="0" dirty="0">
                <a:solidFill>
                  <a:srgbClr val="333333"/>
                </a:solidFill>
                <a:effectLst/>
                <a:highlight>
                  <a:srgbClr val="FFFF00"/>
                </a:highlight>
                <a:latin typeface="OpenSans"/>
              </a:rPr>
              <a:t>dynamic partitioning </a:t>
            </a:r>
            <a:r>
              <a:rPr lang="en-CA" sz="1600" b="0" i="0" dirty="0">
                <a:solidFill>
                  <a:srgbClr val="333333"/>
                </a:solidFill>
                <a:effectLst/>
                <a:latin typeface="OpenSans"/>
              </a:rPr>
              <a:t>between </a:t>
            </a:r>
            <a:r>
              <a:rPr lang="en-CA" sz="1600" b="1" i="0" dirty="0">
                <a:solidFill>
                  <a:srgbClr val="333333"/>
                </a:solidFill>
                <a:effectLst/>
                <a:latin typeface="OpenSans"/>
              </a:rPr>
              <a:t>Spark and other big data frameworks &amp;</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1" i="0" dirty="0">
                <a:solidFill>
                  <a:srgbClr val="333333"/>
                </a:solidFill>
                <a:effectLst/>
                <a:highlight>
                  <a:srgbClr val="FFFF00"/>
                </a:highlight>
                <a:latin typeface="OpenSans"/>
              </a:rPr>
              <a:t>scalable partitioning </a:t>
            </a:r>
            <a:r>
              <a:rPr lang="en-CA" sz="1600" b="0" i="0" u="sng" dirty="0">
                <a:solidFill>
                  <a:srgbClr val="333333"/>
                </a:solidFill>
                <a:effectLst/>
                <a:latin typeface="OpenSans"/>
              </a:rPr>
              <a:t>between </a:t>
            </a:r>
            <a:r>
              <a:rPr lang="en-CA" sz="1600" b="1" i="0" u="sng" dirty="0">
                <a:solidFill>
                  <a:srgbClr val="333333"/>
                </a:solidFill>
                <a:effectLst/>
                <a:latin typeface="OpenSans"/>
              </a:rPr>
              <a:t>multiple Spark instances</a:t>
            </a:r>
            <a:r>
              <a:rPr lang="en-CA" sz="1600" b="0" i="0" u="sng"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However, running Spark on Apache Mesos might </a:t>
            </a:r>
            <a:r>
              <a:rPr lang="en-CA" sz="1600" b="1" i="0" dirty="0">
                <a:solidFill>
                  <a:srgbClr val="333333"/>
                </a:solidFill>
                <a:effectLst/>
                <a:latin typeface="OpenSans"/>
              </a:rPr>
              <a:t>require some additional setup</a:t>
            </a:r>
            <a:r>
              <a:rPr lang="en-CA" sz="1600" b="0" i="0" dirty="0">
                <a:solidFill>
                  <a:srgbClr val="333333"/>
                </a:solidFill>
                <a:effectLst/>
                <a:latin typeface="OpenSans"/>
              </a:rPr>
              <a:t> depending on your configuration requirements.</a:t>
            </a:r>
          </a:p>
        </p:txBody>
      </p:sp>
      <p:pic>
        <p:nvPicPr>
          <p:cNvPr id="5" name="Picture 4">
            <a:extLst>
              <a:ext uri="{FF2B5EF4-FFF2-40B4-BE49-F238E27FC236}">
                <a16:creationId xmlns:a16="http://schemas.microsoft.com/office/drawing/2014/main" id="{DFF03FB6-DDAF-DD24-2C38-2365388EFFFF}"/>
              </a:ext>
            </a:extLst>
          </p:cNvPr>
          <p:cNvPicPr>
            <a:picLocks noChangeAspect="1"/>
          </p:cNvPicPr>
          <p:nvPr/>
        </p:nvPicPr>
        <p:blipFill>
          <a:blip r:embed="rId3"/>
          <a:stretch>
            <a:fillRect/>
          </a:stretch>
        </p:blipFill>
        <p:spPr>
          <a:xfrm>
            <a:off x="174170" y="3436314"/>
            <a:ext cx="4974771" cy="1764216"/>
          </a:xfrm>
          <a:prstGeom prst="rect">
            <a:avLst/>
          </a:prstGeom>
        </p:spPr>
      </p:pic>
      <p:sp>
        <p:nvSpPr>
          <p:cNvPr id="7" name="TextBox 6">
            <a:extLst>
              <a:ext uri="{FF2B5EF4-FFF2-40B4-BE49-F238E27FC236}">
                <a16:creationId xmlns:a16="http://schemas.microsoft.com/office/drawing/2014/main" id="{633026C1-03E1-E2E0-6047-E078448BF0E1}"/>
              </a:ext>
            </a:extLst>
          </p:cNvPr>
          <p:cNvSpPr txBox="1"/>
          <p:nvPr/>
        </p:nvSpPr>
        <p:spPr>
          <a:xfrm>
            <a:off x="5257799" y="3593850"/>
            <a:ext cx="7032171" cy="15728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Kubernetes cluster runs containerized applications.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makes Spark applications </a:t>
            </a:r>
            <a:r>
              <a:rPr lang="en-CA" sz="1600" b="1" i="0" dirty="0">
                <a:solidFill>
                  <a:srgbClr val="333333"/>
                </a:solidFill>
                <a:effectLst/>
                <a:latin typeface="OpenSans"/>
              </a:rPr>
              <a:t>more portable </a:t>
            </a:r>
            <a:r>
              <a:rPr lang="en-CA" sz="1600" b="0" i="0" dirty="0">
                <a:solidFill>
                  <a:srgbClr val="333333"/>
                </a:solidFill>
                <a:effectLst/>
                <a:latin typeface="OpenSans"/>
              </a:rPr>
              <a:t>and helps </a:t>
            </a:r>
            <a:r>
              <a:rPr lang="en-CA" sz="1600" b="1" i="0" dirty="0">
                <a:solidFill>
                  <a:srgbClr val="333333"/>
                </a:solidFill>
                <a:effectLst/>
                <a:latin typeface="OpenSans"/>
              </a:rPr>
              <a:t>automate deployment</a:t>
            </a:r>
            <a:r>
              <a:rPr lang="en-CA" sz="1600" b="0" i="0" dirty="0">
                <a:solidFill>
                  <a:srgbClr val="333333"/>
                </a:solidFill>
                <a:effectLst/>
                <a:latin typeface="OpenSans"/>
              </a:rPr>
              <a:t>, </a:t>
            </a:r>
            <a:r>
              <a:rPr lang="en-CA" sz="1600" b="1" i="0" dirty="0">
                <a:solidFill>
                  <a:srgbClr val="333333"/>
                </a:solidFill>
                <a:effectLst/>
                <a:latin typeface="OpenSans"/>
              </a:rPr>
              <a:t>simplify dependency management and scale the cluster </a:t>
            </a:r>
            <a:r>
              <a:rPr lang="en-CA" sz="1600" b="0" i="0" dirty="0">
                <a:solidFill>
                  <a:srgbClr val="333333"/>
                </a:solidFill>
                <a:effectLst/>
                <a:latin typeface="OpenSans"/>
              </a:rPr>
              <a:t>as needed.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a:t>
            </a:r>
            <a:r>
              <a:rPr lang="en-CA" sz="1600" b="1" i="0" dirty="0">
                <a:solidFill>
                  <a:srgbClr val="333333"/>
                </a:solidFill>
                <a:effectLst/>
                <a:latin typeface="OpenSans"/>
              </a:rPr>
              <a:t>uses</a:t>
            </a:r>
            <a:r>
              <a:rPr lang="en-CA" sz="1600" b="0" i="0" dirty="0">
                <a:solidFill>
                  <a:srgbClr val="333333"/>
                </a:solidFill>
                <a:effectLst/>
                <a:latin typeface="OpenSans"/>
              </a:rPr>
              <a:t> a built-in native </a:t>
            </a:r>
            <a:r>
              <a:rPr lang="en-CA" sz="1600" b="1" i="0" dirty="0">
                <a:solidFill>
                  <a:srgbClr val="333333"/>
                </a:solidFill>
                <a:effectLst/>
                <a:latin typeface="OpenSans"/>
              </a:rPr>
              <a:t>Kubernetes scheduler</a:t>
            </a:r>
            <a:r>
              <a:rPr lang="en-CA" sz="1600" b="0" i="0" dirty="0">
                <a:solidFill>
                  <a:srgbClr val="333333"/>
                </a:solidFill>
                <a:effectLst/>
                <a:latin typeface="OpenSans"/>
              </a:rPr>
              <a:t>.</a:t>
            </a:r>
          </a:p>
        </p:txBody>
      </p:sp>
    </p:spTree>
    <p:extLst>
      <p:ext uri="{BB962C8B-B14F-4D97-AF65-F5344CB8AC3E}">
        <p14:creationId xmlns:p14="http://schemas.microsoft.com/office/powerpoint/2010/main" val="2181622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878553-A14B-1378-B506-CFC0532E6782}"/>
              </a:ext>
            </a:extLst>
          </p:cNvPr>
          <p:cNvPicPr>
            <a:picLocks noChangeAspect="1"/>
          </p:cNvPicPr>
          <p:nvPr/>
        </p:nvPicPr>
        <p:blipFill>
          <a:blip r:embed="rId2"/>
          <a:stretch>
            <a:fillRect/>
          </a:stretch>
        </p:blipFill>
        <p:spPr>
          <a:xfrm>
            <a:off x="0" y="80735"/>
            <a:ext cx="9067800" cy="2383676"/>
          </a:xfrm>
          <a:prstGeom prst="rect">
            <a:avLst/>
          </a:prstGeom>
        </p:spPr>
      </p:pic>
      <p:sp>
        <p:nvSpPr>
          <p:cNvPr id="4" name="TextBox 3">
            <a:extLst>
              <a:ext uri="{FF2B5EF4-FFF2-40B4-BE49-F238E27FC236}">
                <a16:creationId xmlns:a16="http://schemas.microsoft.com/office/drawing/2014/main" id="{D882B506-1AAE-A0FB-F9B1-D8577374FA71}"/>
              </a:ext>
            </a:extLst>
          </p:cNvPr>
          <p:cNvSpPr txBox="1"/>
          <p:nvPr/>
        </p:nvSpPr>
        <p:spPr>
          <a:xfrm>
            <a:off x="8752114" y="80735"/>
            <a:ext cx="3331029" cy="880177"/>
          </a:xfrm>
          <a:prstGeom prst="rect">
            <a:avLst/>
          </a:prstGeom>
          <a:noFill/>
        </p:spPr>
        <p:txBody>
          <a:bodyPr wrap="square">
            <a:spAutoFit/>
          </a:bodyPr>
          <a:lstStyle/>
          <a:p>
            <a:pPr>
              <a:lnSpc>
                <a:spcPct val="150000"/>
              </a:lnSpc>
            </a:pPr>
            <a:r>
              <a:rPr lang="en-CA" b="0" i="0" dirty="0">
                <a:solidFill>
                  <a:srgbClr val="1F1F1F"/>
                </a:solidFill>
                <a:effectLst/>
                <a:latin typeface="Source Sans Pro" panose="020B0503030403020204" pitchFamily="34" charset="0"/>
              </a:rPr>
              <a:t>To run Spark on Kubernetes, use the example call shown. </a:t>
            </a:r>
            <a:endParaRPr lang="en-US" dirty="0"/>
          </a:p>
        </p:txBody>
      </p:sp>
    </p:spTree>
    <p:extLst>
      <p:ext uri="{BB962C8B-B14F-4D97-AF65-F5344CB8AC3E}">
        <p14:creationId xmlns:p14="http://schemas.microsoft.com/office/powerpoint/2010/main" val="2226017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3523E9-8CC4-352E-9CFB-9EF5812E7E15}"/>
              </a:ext>
            </a:extLst>
          </p:cNvPr>
          <p:cNvPicPr>
            <a:picLocks noChangeAspect="1"/>
          </p:cNvPicPr>
          <p:nvPr/>
        </p:nvPicPr>
        <p:blipFill>
          <a:blip r:embed="rId2"/>
          <a:stretch>
            <a:fillRect/>
          </a:stretch>
        </p:blipFill>
        <p:spPr>
          <a:xfrm>
            <a:off x="245834" y="0"/>
            <a:ext cx="8528052" cy="3563253"/>
          </a:xfrm>
          <a:prstGeom prst="rect">
            <a:avLst/>
          </a:prstGeom>
        </p:spPr>
      </p:pic>
      <p:sp>
        <p:nvSpPr>
          <p:cNvPr id="9" name="TextBox 8">
            <a:extLst>
              <a:ext uri="{FF2B5EF4-FFF2-40B4-BE49-F238E27FC236}">
                <a16:creationId xmlns:a16="http://schemas.microsoft.com/office/drawing/2014/main" id="{207DB68C-E9BD-B251-C294-6968DD18FA6A}"/>
              </a:ext>
            </a:extLst>
          </p:cNvPr>
          <p:cNvSpPr txBox="1"/>
          <p:nvPr/>
        </p:nvSpPr>
        <p:spPr>
          <a:xfrm>
            <a:off x="144688" y="3845710"/>
            <a:ext cx="11902623"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800" b="1" i="0" dirty="0">
                <a:solidFill>
                  <a:srgbClr val="333333"/>
                </a:solidFill>
                <a:effectLst/>
                <a:latin typeface="OpenSans"/>
              </a:rPr>
              <a:t>Local mode runs a </a:t>
            </a:r>
            <a:r>
              <a:rPr lang="en-CA" sz="1800" b="0" i="0" u="sng" dirty="0">
                <a:solidFill>
                  <a:srgbClr val="333333"/>
                </a:solidFill>
                <a:effectLst/>
                <a:latin typeface="OpenSans"/>
              </a:rPr>
              <a:t>Spark application </a:t>
            </a:r>
            <a:r>
              <a:rPr lang="en-CA" sz="1800" b="0" i="0" dirty="0">
                <a:solidFill>
                  <a:srgbClr val="333333"/>
                </a:solidFill>
                <a:effectLst/>
                <a:latin typeface="OpenSans"/>
              </a:rPr>
              <a:t>as a </a:t>
            </a:r>
            <a:r>
              <a:rPr lang="en-CA" sz="1800" b="0" i="0" u="sng" dirty="0">
                <a:solidFill>
                  <a:srgbClr val="333333"/>
                </a:solidFill>
                <a:effectLst/>
                <a:latin typeface="OpenSans"/>
              </a:rPr>
              <a:t>single process </a:t>
            </a:r>
            <a:r>
              <a:rPr lang="en-CA" sz="1800" b="1" i="0" dirty="0">
                <a:solidFill>
                  <a:srgbClr val="333333"/>
                </a:solidFill>
                <a:effectLst/>
                <a:latin typeface="OpenSans"/>
              </a:rPr>
              <a:t>locally on the machine</a:t>
            </a:r>
            <a:r>
              <a:rPr lang="en-CA" sz="18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Executors are run as separate threads in the main process that calls </a:t>
            </a:r>
            <a:r>
              <a:rPr lang="en-CA" sz="1800" b="1" i="0" dirty="0">
                <a:solidFill>
                  <a:srgbClr val="333333"/>
                </a:solidFill>
                <a:effectLst/>
                <a:latin typeface="OpenSans"/>
              </a:rPr>
              <a:t>'spark-submit’.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Local mode </a:t>
            </a:r>
            <a:r>
              <a:rPr lang="en-CA" sz="1800" b="1" i="0" dirty="0">
                <a:solidFill>
                  <a:srgbClr val="333333"/>
                </a:solidFill>
                <a:effectLst/>
                <a:latin typeface="OpenSans"/>
              </a:rPr>
              <a:t>does not connect to any cluster </a:t>
            </a:r>
            <a:r>
              <a:rPr lang="en-CA" sz="1800" b="0" i="0" dirty="0">
                <a:solidFill>
                  <a:srgbClr val="333333"/>
                </a:solidFill>
                <a:effectLst/>
                <a:latin typeface="OpenSans"/>
              </a:rPr>
              <a:t>or require configuration outside a basic Spark installation.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Local mode can be run on a laptop.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That’s useful for testing or debugging a Spark application, for example, testing a small data subset to verify correctness before running the application on a cluster.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However, being constrained by a single process means local mode is not designed for optimal performance.</a:t>
            </a:r>
          </a:p>
        </p:txBody>
      </p:sp>
    </p:spTree>
    <p:extLst>
      <p:ext uri="{BB962C8B-B14F-4D97-AF65-F5344CB8AC3E}">
        <p14:creationId xmlns:p14="http://schemas.microsoft.com/office/powerpoint/2010/main" val="404175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4775D8-7FA0-7198-6393-6C06512D46FF}"/>
              </a:ext>
            </a:extLst>
          </p:cNvPr>
          <p:cNvPicPr>
            <a:picLocks noChangeAspect="1"/>
          </p:cNvPicPr>
          <p:nvPr/>
        </p:nvPicPr>
        <p:blipFill>
          <a:blip r:embed="rId2"/>
          <a:stretch>
            <a:fillRect/>
          </a:stretch>
        </p:blipFill>
        <p:spPr>
          <a:xfrm>
            <a:off x="87084" y="-1"/>
            <a:ext cx="9546773" cy="4667897"/>
          </a:xfrm>
          <a:prstGeom prst="rect">
            <a:avLst/>
          </a:prstGeom>
        </p:spPr>
      </p:pic>
      <p:sp>
        <p:nvSpPr>
          <p:cNvPr id="4" name="TextBox 3">
            <a:extLst>
              <a:ext uri="{FF2B5EF4-FFF2-40B4-BE49-F238E27FC236}">
                <a16:creationId xmlns:a16="http://schemas.microsoft.com/office/drawing/2014/main" id="{1DFC219A-7099-3125-90DE-BAE53491355C}"/>
              </a:ext>
            </a:extLst>
          </p:cNvPr>
          <p:cNvSpPr txBox="1"/>
          <p:nvPr/>
        </p:nvSpPr>
        <p:spPr>
          <a:xfrm>
            <a:off x="492579" y="4671580"/>
            <a:ext cx="10523763"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To run in local mode, use the ‘--master’ option with the keyword ‘local’ followed by a number to indicate how many cores the Spark application can use for the executor.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To use all available cores, replace the number with an asterisk wildcard.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Keep in mind not all configuration for a cluster will be valid in local mode. </a:t>
            </a:r>
          </a:p>
        </p:txBody>
      </p:sp>
    </p:spTree>
    <p:extLst>
      <p:ext uri="{BB962C8B-B14F-4D97-AF65-F5344CB8AC3E}">
        <p14:creationId xmlns:p14="http://schemas.microsoft.com/office/powerpoint/2010/main" val="382255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76FFF6-65C0-790C-CBB9-D08EF7ACFC5D}"/>
              </a:ext>
            </a:extLst>
          </p:cNvPr>
          <p:cNvPicPr>
            <a:picLocks noChangeAspect="1"/>
          </p:cNvPicPr>
          <p:nvPr/>
        </p:nvPicPr>
        <p:blipFill>
          <a:blip r:embed="rId2"/>
          <a:stretch>
            <a:fillRect/>
          </a:stretch>
        </p:blipFill>
        <p:spPr>
          <a:xfrm>
            <a:off x="2116676" y="1371600"/>
            <a:ext cx="7958648" cy="3506107"/>
          </a:xfrm>
          <a:prstGeom prst="rect">
            <a:avLst/>
          </a:prstGeom>
        </p:spPr>
      </p:pic>
    </p:spTree>
    <p:extLst>
      <p:ext uri="{BB962C8B-B14F-4D97-AF65-F5344CB8AC3E}">
        <p14:creationId xmlns:p14="http://schemas.microsoft.com/office/powerpoint/2010/main" val="3114359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08A142-F704-1D41-CD99-BCF6649F16DD}"/>
              </a:ext>
            </a:extLst>
          </p:cNvPr>
          <p:cNvSpPr txBox="1"/>
          <p:nvPr/>
        </p:nvSpPr>
        <p:spPr>
          <a:xfrm>
            <a:off x="239485" y="261648"/>
            <a:ext cx="6096000" cy="369332"/>
          </a:xfrm>
          <a:prstGeom prst="rect">
            <a:avLst/>
          </a:prstGeom>
          <a:noFill/>
        </p:spPr>
        <p:txBody>
          <a:bodyPr wrap="square">
            <a:spAutoFit/>
          </a:bodyPr>
          <a:lstStyle/>
          <a:p>
            <a:pPr algn="l"/>
            <a:r>
              <a:rPr lang="en-CA" b="1" i="0" dirty="0">
                <a:effectLst/>
              </a:rPr>
              <a:t>How to Run an Apache Spark Application</a:t>
            </a:r>
          </a:p>
        </p:txBody>
      </p:sp>
      <p:sp>
        <p:nvSpPr>
          <p:cNvPr id="5" name="TextBox 4">
            <a:extLst>
              <a:ext uri="{FF2B5EF4-FFF2-40B4-BE49-F238E27FC236}">
                <a16:creationId xmlns:a16="http://schemas.microsoft.com/office/drawing/2014/main" id="{29D4E40E-1443-5074-0289-0899E2CB2887}"/>
              </a:ext>
            </a:extLst>
          </p:cNvPr>
          <p:cNvSpPr txBox="1"/>
          <p:nvPr/>
        </p:nvSpPr>
        <p:spPr>
          <a:xfrm>
            <a:off x="4430485" y="0"/>
            <a:ext cx="7130144" cy="1169551"/>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how to submit an Apache Spark application, </a:t>
            </a:r>
          </a:p>
          <a:p>
            <a:pPr marL="285750" indent="-285750" algn="l">
              <a:buFont typeface="Wingdings" pitchFamily="2" charset="2"/>
              <a:buChar char="q"/>
            </a:pPr>
            <a:r>
              <a:rPr lang="en-CA" sz="1400" b="0" i="0" dirty="0">
                <a:solidFill>
                  <a:srgbClr val="333333"/>
                </a:solidFill>
                <a:effectLst/>
                <a:latin typeface="OpenSans"/>
              </a:rPr>
              <a:t>explain the characteristics of Spark’s unified interface, ‘spark-submit,’ </a:t>
            </a:r>
          </a:p>
          <a:p>
            <a:pPr marL="285750" indent="-285750" algn="l">
              <a:buFont typeface="Wingdings" pitchFamily="2" charset="2"/>
              <a:buChar char="q"/>
            </a:pPr>
            <a:r>
              <a:rPr lang="en-CA" sz="1400" b="0" i="0" dirty="0">
                <a:solidFill>
                  <a:srgbClr val="333333"/>
                </a:solidFill>
                <a:effectLst/>
                <a:latin typeface="OpenSans"/>
              </a:rPr>
              <a:t>describe and apply the options you can use to submit applications, </a:t>
            </a:r>
          </a:p>
          <a:p>
            <a:pPr marL="285750" indent="-285750" algn="l">
              <a:buFont typeface="Wingdings" pitchFamily="2" charset="2"/>
              <a:buChar char="q"/>
            </a:pPr>
            <a:r>
              <a:rPr lang="en-CA" sz="1400" b="0" i="0" dirty="0">
                <a:solidFill>
                  <a:srgbClr val="333333"/>
                </a:solidFill>
                <a:effectLst/>
                <a:latin typeface="OpenSans"/>
              </a:rPr>
              <a:t>describe ways of managing external application dependencies, </a:t>
            </a:r>
          </a:p>
          <a:p>
            <a:pPr marL="285750" indent="-285750" algn="l">
              <a:buFont typeface="Wingdings" pitchFamily="2" charset="2"/>
              <a:buChar char="q"/>
            </a:pPr>
            <a:r>
              <a:rPr lang="en-CA" sz="1400" b="0" i="0" dirty="0">
                <a:solidFill>
                  <a:srgbClr val="333333"/>
                </a:solidFill>
                <a:effectLst/>
                <a:latin typeface="OpenSans"/>
              </a:rPr>
              <a:t>describe the benefits of using Spark Shell to run applications. </a:t>
            </a:r>
          </a:p>
        </p:txBody>
      </p:sp>
      <p:pic>
        <p:nvPicPr>
          <p:cNvPr id="6" name="Picture 5">
            <a:extLst>
              <a:ext uri="{FF2B5EF4-FFF2-40B4-BE49-F238E27FC236}">
                <a16:creationId xmlns:a16="http://schemas.microsoft.com/office/drawing/2014/main" id="{F2E5EFF1-F5B7-F56B-AC86-7501D45A0229}"/>
              </a:ext>
            </a:extLst>
          </p:cNvPr>
          <p:cNvPicPr>
            <a:picLocks noChangeAspect="1"/>
          </p:cNvPicPr>
          <p:nvPr/>
        </p:nvPicPr>
        <p:blipFill>
          <a:blip r:embed="rId2"/>
          <a:stretch>
            <a:fillRect/>
          </a:stretch>
        </p:blipFill>
        <p:spPr>
          <a:xfrm>
            <a:off x="0" y="1582965"/>
            <a:ext cx="6690136" cy="3337378"/>
          </a:xfrm>
          <a:prstGeom prst="rect">
            <a:avLst/>
          </a:prstGeom>
        </p:spPr>
      </p:pic>
      <p:sp>
        <p:nvSpPr>
          <p:cNvPr id="8" name="TextBox 7">
            <a:extLst>
              <a:ext uri="{FF2B5EF4-FFF2-40B4-BE49-F238E27FC236}">
                <a16:creationId xmlns:a16="http://schemas.microsoft.com/office/drawing/2014/main" id="{B725B554-2C5D-54EC-4971-068E859CEA6A}"/>
              </a:ext>
            </a:extLst>
          </p:cNvPr>
          <p:cNvSpPr txBox="1"/>
          <p:nvPr/>
        </p:nvSpPr>
        <p:spPr>
          <a:xfrm>
            <a:off x="6335485" y="1443841"/>
            <a:ext cx="5856515"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comes with </a:t>
            </a:r>
            <a:r>
              <a:rPr lang="en-CA" sz="1400" b="1" i="0" dirty="0">
                <a:solidFill>
                  <a:srgbClr val="333333"/>
                </a:solidFill>
                <a:effectLst/>
                <a:latin typeface="OpenSans"/>
              </a:rPr>
              <a:t>a unified interface </a:t>
            </a:r>
            <a:r>
              <a:rPr lang="en-CA" sz="1400" b="0" i="0" dirty="0">
                <a:solidFill>
                  <a:srgbClr val="333333"/>
                </a:solidFill>
                <a:effectLst/>
                <a:latin typeface="OpenSans"/>
              </a:rPr>
              <a:t>for submitting applications – it is the ‘</a:t>
            </a:r>
            <a:r>
              <a:rPr lang="en-CA" sz="1400" b="1" i="0" dirty="0">
                <a:solidFill>
                  <a:srgbClr val="333333"/>
                </a:solidFill>
                <a:effectLst/>
                <a:latin typeface="OpenSans"/>
              </a:rPr>
              <a:t>spark-submit’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script found in the ‘bin/’ directory.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‘spark-submit</a:t>
            </a:r>
            <a:r>
              <a:rPr lang="en-CA" sz="1400" b="0" i="0" u="sng" dirty="0">
                <a:solidFill>
                  <a:srgbClr val="333333"/>
                </a:solidFill>
                <a:effectLst/>
                <a:latin typeface="OpenSans"/>
              </a:rPr>
              <a:t>’ can be used for all supported cluster </a:t>
            </a:r>
            <a:r>
              <a:rPr lang="en-CA" sz="1400" b="0" i="0" dirty="0">
                <a:solidFill>
                  <a:srgbClr val="333333"/>
                </a:solidFill>
                <a:effectLst/>
                <a:latin typeface="OpenSans"/>
              </a:rPr>
              <a:t>types and accepts </a:t>
            </a:r>
            <a:r>
              <a:rPr lang="en-CA" sz="1400" b="0" i="0" u="sng" dirty="0">
                <a:solidFill>
                  <a:srgbClr val="333333"/>
                </a:solidFill>
                <a:effectLst/>
                <a:latin typeface="OpenSans"/>
              </a:rPr>
              <a:t>many configuration options </a:t>
            </a:r>
            <a:r>
              <a:rPr lang="en-CA" sz="1400" b="0" i="0" dirty="0">
                <a:solidFill>
                  <a:srgbClr val="333333"/>
                </a:solidFill>
                <a:effectLst/>
                <a:latin typeface="OpenSans"/>
              </a:rPr>
              <a:t>for the application or cluster.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“Unified interface” </a:t>
            </a:r>
            <a:r>
              <a:rPr lang="en-CA" sz="1400" b="0" i="0" dirty="0">
                <a:solidFill>
                  <a:srgbClr val="333333"/>
                </a:solidFill>
                <a:effectLst/>
                <a:latin typeface="OpenSans"/>
              </a:rPr>
              <a:t>means </a:t>
            </a:r>
            <a:r>
              <a:rPr lang="en-CA" sz="1400" i="0" u="sng" dirty="0">
                <a:solidFill>
                  <a:srgbClr val="333333"/>
                </a:solidFill>
                <a:effectLst/>
                <a:latin typeface="OpenSans"/>
              </a:rPr>
              <a:t>you can switch from running Spark </a:t>
            </a:r>
            <a:r>
              <a:rPr lang="en-CA" sz="1400" i="0" dirty="0">
                <a:solidFill>
                  <a:srgbClr val="333333"/>
                </a:solidFill>
                <a:effectLst/>
                <a:highlight>
                  <a:srgbClr val="FFFF00"/>
                </a:highlight>
                <a:latin typeface="OpenSans"/>
              </a:rPr>
              <a:t>in </a:t>
            </a:r>
            <a:r>
              <a:rPr lang="en-CA" sz="1400" b="1" i="0" dirty="0">
                <a:solidFill>
                  <a:srgbClr val="333333"/>
                </a:solidFill>
                <a:effectLst/>
                <a:highlight>
                  <a:srgbClr val="FFFF00"/>
                </a:highlight>
                <a:latin typeface="OpenSans"/>
              </a:rPr>
              <a:t>local mode to cluster </a:t>
            </a:r>
            <a:r>
              <a:rPr lang="en-CA" sz="1400" b="0" i="0" dirty="0">
                <a:solidFill>
                  <a:srgbClr val="333333"/>
                </a:solidFill>
                <a:effectLst/>
                <a:latin typeface="OpenSans"/>
              </a:rPr>
              <a:t>by changing a single argument.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‘spark-submit’ works the same way, no matter the application language.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a cluster can </a:t>
            </a:r>
            <a:r>
              <a:rPr lang="en-CA" sz="1400" b="1" i="0" dirty="0">
                <a:solidFill>
                  <a:srgbClr val="333333"/>
                </a:solidFill>
                <a:effectLst/>
                <a:latin typeface="OpenSans"/>
              </a:rPr>
              <a:t>run Python and Java applications </a:t>
            </a:r>
            <a:r>
              <a:rPr lang="en-CA" sz="1400" b="0" i="0" u="sng" dirty="0">
                <a:solidFill>
                  <a:srgbClr val="333333"/>
                </a:solidFill>
                <a:effectLst/>
                <a:latin typeface="OpenSans"/>
              </a:rPr>
              <a:t>simultaneously</a:t>
            </a:r>
            <a:r>
              <a:rPr lang="en-CA" sz="1400" b="0" i="0" dirty="0">
                <a:solidFill>
                  <a:srgbClr val="333333"/>
                </a:solidFill>
                <a:effectLst/>
                <a:latin typeface="OpenSans"/>
              </a:rPr>
              <a:t> by passing in the required files</a:t>
            </a:r>
          </a:p>
        </p:txBody>
      </p:sp>
    </p:spTree>
    <p:extLst>
      <p:ext uri="{BB962C8B-B14F-4D97-AF65-F5344CB8AC3E}">
        <p14:creationId xmlns:p14="http://schemas.microsoft.com/office/powerpoint/2010/main" val="388717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0A38E-6813-A6E8-AB36-0C2ED4EC2E6C}"/>
              </a:ext>
            </a:extLst>
          </p:cNvPr>
          <p:cNvPicPr>
            <a:picLocks noChangeAspect="1"/>
          </p:cNvPicPr>
          <p:nvPr/>
        </p:nvPicPr>
        <p:blipFill>
          <a:blip r:embed="rId2"/>
          <a:stretch>
            <a:fillRect/>
          </a:stretch>
        </p:blipFill>
        <p:spPr>
          <a:xfrm>
            <a:off x="127000" y="159657"/>
            <a:ext cx="5384800" cy="2794000"/>
          </a:xfrm>
          <a:prstGeom prst="rect">
            <a:avLst/>
          </a:prstGeom>
        </p:spPr>
      </p:pic>
      <p:sp>
        <p:nvSpPr>
          <p:cNvPr id="4" name="TextBox 3">
            <a:extLst>
              <a:ext uri="{FF2B5EF4-FFF2-40B4-BE49-F238E27FC236}">
                <a16:creationId xmlns:a16="http://schemas.microsoft.com/office/drawing/2014/main" id="{8FE4E892-3A41-AB94-BCD4-322D07300E52}"/>
              </a:ext>
            </a:extLst>
          </p:cNvPr>
          <p:cNvSpPr txBox="1"/>
          <p:nvPr/>
        </p:nvSpPr>
        <p:spPr>
          <a:xfrm>
            <a:off x="5511800" y="159657"/>
            <a:ext cx="6553200"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‘spark-submit’ script </a:t>
            </a:r>
            <a:r>
              <a:rPr lang="en-CA" sz="1400" b="1" i="0" u="sng" dirty="0">
                <a:solidFill>
                  <a:srgbClr val="333333"/>
                </a:solidFill>
                <a:effectLst/>
                <a:latin typeface="OpenSans"/>
              </a:rPr>
              <a:t>first parses </a:t>
            </a:r>
            <a:r>
              <a:rPr lang="en-CA" sz="1400" b="0" i="0" u="sng" dirty="0">
                <a:solidFill>
                  <a:srgbClr val="333333"/>
                </a:solidFill>
                <a:effectLst/>
                <a:latin typeface="OpenSans"/>
              </a:rPr>
              <a:t>any command line arguments or options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it </a:t>
            </a:r>
            <a:r>
              <a:rPr lang="en-CA" sz="1400" b="1" i="0" dirty="0">
                <a:solidFill>
                  <a:srgbClr val="333333"/>
                </a:solidFill>
                <a:effectLst/>
                <a:latin typeface="OpenSans"/>
              </a:rPr>
              <a:t>reads</a:t>
            </a:r>
            <a:r>
              <a:rPr lang="en-CA" sz="1400" b="0" i="0" dirty="0">
                <a:solidFill>
                  <a:srgbClr val="333333"/>
                </a:solidFill>
                <a:effectLst/>
                <a:latin typeface="OpenSans"/>
              </a:rPr>
              <a:t> any </a:t>
            </a:r>
            <a:r>
              <a:rPr lang="en-CA" sz="1400" b="0" i="0" u="sng" dirty="0">
                <a:solidFill>
                  <a:srgbClr val="333333"/>
                </a:solidFill>
                <a:effectLst/>
                <a:latin typeface="OpenSans"/>
              </a:rPr>
              <a:t>additional configuration </a:t>
            </a:r>
            <a:r>
              <a:rPr lang="en-CA" sz="1400" b="0" i="0" dirty="0">
                <a:solidFill>
                  <a:srgbClr val="333333"/>
                </a:solidFill>
                <a:effectLst/>
                <a:latin typeface="OpenSans"/>
              </a:rPr>
              <a:t>specified in the </a:t>
            </a:r>
            <a:r>
              <a:rPr lang="en-CA" sz="1400" b="1" i="0" dirty="0">
                <a:solidFill>
                  <a:srgbClr val="333333"/>
                </a:solidFill>
                <a:effectLst/>
                <a:latin typeface="OpenSans"/>
              </a:rPr>
              <a:t>‘spark-defaults’ folder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Next, the ‘--master’ argument </a:t>
            </a:r>
            <a:r>
              <a:rPr lang="en-CA" sz="1400" b="0" i="0" dirty="0">
                <a:solidFill>
                  <a:srgbClr val="333333"/>
                </a:solidFill>
                <a:effectLst/>
                <a:latin typeface="OpenSans"/>
              </a:rPr>
              <a:t>tells the application how to </a:t>
            </a:r>
            <a:r>
              <a:rPr lang="en-CA" sz="1400" b="0" i="0" u="sng" dirty="0">
                <a:solidFill>
                  <a:srgbClr val="333333"/>
                </a:solidFill>
                <a:effectLst/>
                <a:latin typeface="OpenSans"/>
              </a:rPr>
              <a:t>connec</a:t>
            </a:r>
            <a:r>
              <a:rPr lang="en-CA" sz="1400" b="0" i="0" dirty="0">
                <a:solidFill>
                  <a:srgbClr val="333333"/>
                </a:solidFill>
                <a:effectLst/>
                <a:latin typeface="OpenSans"/>
              </a:rPr>
              <a:t>t to the cluster or run locally.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Any </a:t>
            </a:r>
            <a:r>
              <a:rPr lang="en-CA" sz="1400" b="1" i="0" dirty="0">
                <a:solidFill>
                  <a:srgbClr val="333333"/>
                </a:solidFill>
                <a:effectLst/>
                <a:latin typeface="OpenSans"/>
              </a:rPr>
              <a:t>application files </a:t>
            </a:r>
            <a:r>
              <a:rPr lang="en-CA" sz="1400" b="0" i="0" dirty="0">
                <a:solidFill>
                  <a:srgbClr val="333333"/>
                </a:solidFill>
                <a:effectLst/>
                <a:latin typeface="OpenSans"/>
              </a:rPr>
              <a:t>(including </a:t>
            </a:r>
            <a:r>
              <a:rPr lang="en-CA" sz="1400" b="0" i="0" u="sng" dirty="0">
                <a:solidFill>
                  <a:srgbClr val="333333"/>
                </a:solidFill>
                <a:effectLst/>
                <a:latin typeface="OpenSans"/>
              </a:rPr>
              <a:t>JARs or Pyt</a:t>
            </a:r>
            <a:r>
              <a:rPr lang="en-CA" sz="1400" b="0" i="0" dirty="0">
                <a:solidFill>
                  <a:srgbClr val="333333"/>
                </a:solidFill>
                <a:effectLst/>
                <a:latin typeface="OpenSans"/>
              </a:rPr>
              <a:t>hon files) must be </a:t>
            </a:r>
            <a:r>
              <a:rPr lang="en-CA" sz="1400" b="1" i="0" dirty="0">
                <a:solidFill>
                  <a:srgbClr val="333333"/>
                </a:solidFill>
                <a:effectLst/>
                <a:latin typeface="OpenSans"/>
              </a:rPr>
              <a:t>specified</a:t>
            </a:r>
            <a:r>
              <a:rPr lang="en-CA" sz="1400" b="0" i="0" dirty="0">
                <a:solidFill>
                  <a:srgbClr val="333333"/>
                </a:solidFill>
                <a:effectLst/>
                <a:latin typeface="OpenSans"/>
              </a:rPr>
              <a:t> so they can start the </a:t>
            </a:r>
            <a:r>
              <a:rPr lang="en-CA" sz="1400" b="1" i="0" dirty="0">
                <a:solidFill>
                  <a:srgbClr val="333333"/>
                </a:solidFill>
                <a:effectLst/>
                <a:latin typeface="OpenSans"/>
              </a:rPr>
              <a:t>driver program </a:t>
            </a:r>
            <a:r>
              <a:rPr lang="en-CA" sz="1400" b="0" i="0" dirty="0">
                <a:solidFill>
                  <a:srgbClr val="333333"/>
                </a:solidFill>
                <a:effectLst/>
                <a:latin typeface="OpenSans"/>
              </a:rPr>
              <a:t>and </a:t>
            </a:r>
            <a:r>
              <a:rPr lang="en-CA" sz="1400" b="1" i="0" dirty="0">
                <a:solidFill>
                  <a:srgbClr val="333333"/>
                </a:solidFill>
                <a:effectLst/>
                <a:latin typeface="OpenSans"/>
              </a:rPr>
              <a:t>distribute files </a:t>
            </a:r>
            <a:r>
              <a:rPr lang="en-CA" sz="1400" b="0" i="0" dirty="0">
                <a:solidFill>
                  <a:srgbClr val="333333"/>
                </a:solidFill>
                <a:effectLst/>
                <a:latin typeface="OpenSans"/>
              </a:rPr>
              <a:t>to run in the cluster.</a:t>
            </a:r>
          </a:p>
        </p:txBody>
      </p:sp>
      <p:pic>
        <p:nvPicPr>
          <p:cNvPr id="5" name="Picture 4">
            <a:extLst>
              <a:ext uri="{FF2B5EF4-FFF2-40B4-BE49-F238E27FC236}">
                <a16:creationId xmlns:a16="http://schemas.microsoft.com/office/drawing/2014/main" id="{723E4C4C-D54B-0FB4-F345-749B90E45B78}"/>
              </a:ext>
            </a:extLst>
          </p:cNvPr>
          <p:cNvPicPr>
            <a:picLocks noChangeAspect="1"/>
          </p:cNvPicPr>
          <p:nvPr/>
        </p:nvPicPr>
        <p:blipFill>
          <a:blip r:embed="rId3"/>
          <a:stretch>
            <a:fillRect/>
          </a:stretch>
        </p:blipFill>
        <p:spPr>
          <a:xfrm>
            <a:off x="0" y="3316514"/>
            <a:ext cx="6238625" cy="3381829"/>
          </a:xfrm>
          <a:prstGeom prst="rect">
            <a:avLst/>
          </a:prstGeom>
        </p:spPr>
      </p:pic>
      <p:sp>
        <p:nvSpPr>
          <p:cNvPr id="7" name="TextBox 6">
            <a:extLst>
              <a:ext uri="{FF2B5EF4-FFF2-40B4-BE49-F238E27FC236}">
                <a16:creationId xmlns:a16="http://schemas.microsoft.com/office/drawing/2014/main" id="{ABB6B328-E27D-EF20-4577-478E937D6D78}"/>
              </a:ext>
            </a:extLst>
          </p:cNvPr>
          <p:cNvSpPr txBox="1"/>
          <p:nvPr/>
        </p:nvSpPr>
        <p:spPr>
          <a:xfrm>
            <a:off x="6389914" y="3559022"/>
            <a:ext cx="5802085"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‘spark-submit’ options are mandatory, such as specifying the master option to tell Spark which cluster manager to connect to.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the application is written in Java or Scala and packaged in a JAR, you must specify the full class name of the program entry point.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Other options include driver deploy mode (run as a client or in the cluster) and executor resource settings (such as reserving memory or cores).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Driver deploy mode defaults to client mode.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options relate to specific cluster managers.</a:t>
            </a:r>
          </a:p>
        </p:txBody>
      </p:sp>
    </p:spTree>
    <p:extLst>
      <p:ext uri="{BB962C8B-B14F-4D97-AF65-F5344CB8AC3E}">
        <p14:creationId xmlns:p14="http://schemas.microsoft.com/office/powerpoint/2010/main" val="365584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7B4EBB-7598-2C3B-D88F-BDC2C3771B84}"/>
              </a:ext>
            </a:extLst>
          </p:cNvPr>
          <p:cNvSpPr txBox="1"/>
          <p:nvPr/>
        </p:nvSpPr>
        <p:spPr>
          <a:xfrm>
            <a:off x="0" y="0"/>
            <a:ext cx="6096000" cy="369332"/>
          </a:xfrm>
          <a:prstGeom prst="rect">
            <a:avLst/>
          </a:prstGeom>
          <a:noFill/>
        </p:spPr>
        <p:txBody>
          <a:bodyPr wrap="square">
            <a:spAutoFit/>
          </a:bodyPr>
          <a:lstStyle/>
          <a:p>
            <a:pPr algn="l"/>
            <a:r>
              <a:rPr lang="en-CA" b="1" i="0" dirty="0">
                <a:effectLst/>
              </a:rPr>
              <a:t>Apache Spark Architecture</a:t>
            </a:r>
          </a:p>
        </p:txBody>
      </p:sp>
      <p:sp>
        <p:nvSpPr>
          <p:cNvPr id="5" name="TextBox 4">
            <a:extLst>
              <a:ext uri="{FF2B5EF4-FFF2-40B4-BE49-F238E27FC236}">
                <a16:creationId xmlns:a16="http://schemas.microsoft.com/office/drawing/2014/main" id="{AAAB3F92-B31A-7B49-F1C6-67E1AC9E9366}"/>
              </a:ext>
            </a:extLst>
          </p:cNvPr>
          <p:cNvSpPr txBox="1"/>
          <p:nvPr/>
        </p:nvSpPr>
        <p:spPr>
          <a:xfrm>
            <a:off x="2930978" y="0"/>
            <a:ext cx="6123214" cy="1169551"/>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the architecture of Apache Spark, </a:t>
            </a:r>
          </a:p>
          <a:p>
            <a:pPr marL="285750" indent="-285750" algn="l">
              <a:buFont typeface="Wingdings" pitchFamily="2" charset="2"/>
              <a:buChar char="q"/>
            </a:pPr>
            <a:r>
              <a:rPr lang="en-CA" sz="1400" b="0" i="0" dirty="0">
                <a:solidFill>
                  <a:srgbClr val="333333"/>
                </a:solidFill>
                <a:effectLst/>
                <a:latin typeface="OpenSans"/>
              </a:rPr>
              <a:t>identify processes in a Spark Application, </a:t>
            </a:r>
          </a:p>
          <a:p>
            <a:pPr marL="285750" indent="-285750" algn="l">
              <a:buFont typeface="Wingdings" pitchFamily="2" charset="2"/>
              <a:buChar char="q"/>
            </a:pPr>
            <a:r>
              <a:rPr lang="en-CA" sz="1400" b="0" i="0" dirty="0">
                <a:solidFill>
                  <a:srgbClr val="333333"/>
                </a:solidFill>
                <a:effectLst/>
                <a:latin typeface="OpenSans"/>
              </a:rPr>
              <a:t>explain how Spark Jobs and Tasks are related, </a:t>
            </a:r>
          </a:p>
          <a:p>
            <a:pPr marL="285750" indent="-285750" algn="l">
              <a:buFont typeface="Wingdings" pitchFamily="2" charset="2"/>
              <a:buChar char="q"/>
            </a:pPr>
            <a:r>
              <a:rPr lang="en-CA" sz="1400" b="0" i="0" dirty="0">
                <a:solidFill>
                  <a:srgbClr val="333333"/>
                </a:solidFill>
                <a:effectLst/>
                <a:latin typeface="OpenSans"/>
              </a:rPr>
              <a:t>define Stages and describe when a Data Shuffle occurs, </a:t>
            </a:r>
          </a:p>
          <a:p>
            <a:pPr marL="285750" indent="-285750" algn="l">
              <a:buFont typeface="Wingdings" pitchFamily="2" charset="2"/>
              <a:buChar char="q"/>
            </a:pPr>
            <a:r>
              <a:rPr lang="en-CA" sz="1400" b="0" i="0" dirty="0">
                <a:solidFill>
                  <a:srgbClr val="333333"/>
                </a:solidFill>
                <a:effectLst/>
                <a:latin typeface="OpenSans"/>
              </a:rPr>
              <a:t>describe the cluster deploy modes the driver program can be run in. </a:t>
            </a:r>
          </a:p>
        </p:txBody>
      </p:sp>
      <p:pic>
        <p:nvPicPr>
          <p:cNvPr id="6" name="Picture 5">
            <a:extLst>
              <a:ext uri="{FF2B5EF4-FFF2-40B4-BE49-F238E27FC236}">
                <a16:creationId xmlns:a16="http://schemas.microsoft.com/office/drawing/2014/main" id="{CCAD0FFB-59C5-574D-7B74-3144A97BA0D8}"/>
              </a:ext>
            </a:extLst>
          </p:cNvPr>
          <p:cNvPicPr>
            <a:picLocks noChangeAspect="1"/>
          </p:cNvPicPr>
          <p:nvPr/>
        </p:nvPicPr>
        <p:blipFill>
          <a:blip r:embed="rId2"/>
          <a:stretch>
            <a:fillRect/>
          </a:stretch>
        </p:blipFill>
        <p:spPr>
          <a:xfrm>
            <a:off x="159657" y="1396697"/>
            <a:ext cx="6146800" cy="3124200"/>
          </a:xfrm>
          <a:prstGeom prst="rect">
            <a:avLst/>
          </a:prstGeom>
        </p:spPr>
      </p:pic>
      <p:sp>
        <p:nvSpPr>
          <p:cNvPr id="8" name="TextBox 7">
            <a:extLst>
              <a:ext uri="{FF2B5EF4-FFF2-40B4-BE49-F238E27FC236}">
                <a16:creationId xmlns:a16="http://schemas.microsoft.com/office/drawing/2014/main" id="{DEDFA279-65CD-9720-C463-CE8AD1A5B2D4}"/>
              </a:ext>
            </a:extLst>
          </p:cNvPr>
          <p:cNvSpPr txBox="1"/>
          <p:nvPr/>
        </p:nvSpPr>
        <p:spPr>
          <a:xfrm>
            <a:off x="6306457" y="1396697"/>
            <a:ext cx="5885543"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Spark application has two main processes.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driver program runs as one process per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driver process can be run on a cluster node or another machine as a client to the cluster.</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driver runs the application’s user code, creates work and sends it to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 executor is a process running multiple threads to perform work concurrently for the cluster.</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Executors work independently. There can be many throughout a cluster and one or more per node, depending on configuration.</a:t>
            </a:r>
          </a:p>
        </p:txBody>
      </p:sp>
      <p:sp>
        <p:nvSpPr>
          <p:cNvPr id="9" name="TextBox 8">
            <a:extLst>
              <a:ext uri="{FF2B5EF4-FFF2-40B4-BE49-F238E27FC236}">
                <a16:creationId xmlns:a16="http://schemas.microsoft.com/office/drawing/2014/main" id="{0151EB9E-0630-A746-765E-59336CC2709D}"/>
              </a:ext>
            </a:extLst>
          </p:cNvPr>
          <p:cNvSpPr txBox="1"/>
          <p:nvPr/>
        </p:nvSpPr>
        <p:spPr>
          <a:xfrm>
            <a:off x="1251857" y="5747657"/>
            <a:ext cx="2094291" cy="646331"/>
          </a:xfrm>
          <a:prstGeom prst="rect">
            <a:avLst/>
          </a:prstGeom>
          <a:noFill/>
        </p:spPr>
        <p:txBody>
          <a:bodyPr wrap="none" rtlCol="0">
            <a:spAutoFit/>
          </a:bodyPr>
          <a:lstStyle/>
          <a:p>
            <a:r>
              <a:rPr lang="en-US" dirty="0"/>
              <a:t>Driver: Employer</a:t>
            </a:r>
          </a:p>
          <a:p>
            <a:r>
              <a:rPr lang="en-US" dirty="0"/>
              <a:t>Executor : Employee</a:t>
            </a:r>
          </a:p>
        </p:txBody>
      </p:sp>
    </p:spTree>
    <p:extLst>
      <p:ext uri="{BB962C8B-B14F-4D97-AF65-F5344CB8AC3E}">
        <p14:creationId xmlns:p14="http://schemas.microsoft.com/office/powerpoint/2010/main" val="2558362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5003A1-2FAE-24BA-5B0D-4112C6899147}"/>
              </a:ext>
            </a:extLst>
          </p:cNvPr>
          <p:cNvPicPr>
            <a:picLocks noChangeAspect="1"/>
          </p:cNvPicPr>
          <p:nvPr/>
        </p:nvPicPr>
        <p:blipFill>
          <a:blip r:embed="rId2"/>
          <a:stretch>
            <a:fillRect/>
          </a:stretch>
        </p:blipFill>
        <p:spPr>
          <a:xfrm>
            <a:off x="0" y="-1"/>
            <a:ext cx="6096000" cy="3208421"/>
          </a:xfrm>
          <a:prstGeom prst="rect">
            <a:avLst/>
          </a:prstGeom>
        </p:spPr>
      </p:pic>
      <p:sp>
        <p:nvSpPr>
          <p:cNvPr id="4" name="TextBox 3">
            <a:extLst>
              <a:ext uri="{FF2B5EF4-FFF2-40B4-BE49-F238E27FC236}">
                <a16:creationId xmlns:a16="http://schemas.microsoft.com/office/drawing/2014/main" id="{4E893A62-EF3C-5EF6-93D3-687AE55E6FCF}"/>
              </a:ext>
            </a:extLst>
          </p:cNvPr>
          <p:cNvSpPr txBox="1"/>
          <p:nvPr/>
        </p:nvSpPr>
        <p:spPr>
          <a:xfrm>
            <a:off x="6172200" y="12680"/>
            <a:ext cx="60960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Additional Spark </a:t>
            </a:r>
            <a:r>
              <a:rPr lang="en-CA" sz="1400" b="1" i="0" dirty="0">
                <a:solidFill>
                  <a:srgbClr val="333333"/>
                </a:solidFill>
                <a:effectLst/>
                <a:latin typeface="OpenSans"/>
              </a:rPr>
              <a:t>configuration </a:t>
            </a:r>
            <a:r>
              <a:rPr lang="en-CA" sz="1400" b="0" i="0" dirty="0">
                <a:solidFill>
                  <a:srgbClr val="333333"/>
                </a:solidFill>
                <a:effectLst/>
                <a:latin typeface="OpenSans"/>
              </a:rPr>
              <a:t>can be specified on the command line using the</a:t>
            </a:r>
            <a:r>
              <a:rPr lang="en-CA" sz="1400" b="1" i="0" dirty="0">
                <a:solidFill>
                  <a:srgbClr val="333333"/>
                </a:solidFill>
                <a:effectLst/>
                <a:latin typeface="OpenSans"/>
              </a:rPr>
              <a:t> ‘--conf’ </a:t>
            </a:r>
            <a:r>
              <a:rPr lang="en-CA" sz="1400" b="0" i="0" dirty="0">
                <a:solidFill>
                  <a:srgbClr val="333333"/>
                </a:solidFill>
                <a:effectLst/>
                <a:latin typeface="OpenSans"/>
              </a:rPr>
              <a:t>argument </a:t>
            </a:r>
            <a:r>
              <a:rPr lang="en-CA" sz="1400" b="1" i="0" dirty="0">
                <a:solidFill>
                  <a:srgbClr val="333333"/>
                </a:solidFill>
                <a:effectLst/>
                <a:latin typeface="OpenSans"/>
              </a:rPr>
              <a:t>followed by key=value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a:t>
            </a:r>
            <a:r>
              <a:rPr lang="en-CA" sz="1400" b="1" i="0" dirty="0">
                <a:solidFill>
                  <a:srgbClr val="333333"/>
                </a:solidFill>
                <a:effectLst/>
                <a:latin typeface="OpenSans"/>
              </a:rPr>
              <a:t>Java or Scala and Python, </a:t>
            </a:r>
            <a:r>
              <a:rPr lang="en-CA" sz="1400" b="0" i="0" dirty="0">
                <a:solidFill>
                  <a:srgbClr val="333333"/>
                </a:solidFill>
                <a:effectLst/>
                <a:latin typeface="OpenSans"/>
              </a:rPr>
              <a:t>final arguments will be the </a:t>
            </a:r>
            <a:r>
              <a:rPr lang="en-CA" sz="1400" b="1" i="0" dirty="0">
                <a:solidFill>
                  <a:srgbClr val="333333"/>
                </a:solidFill>
                <a:effectLst/>
                <a:latin typeface="OpenSans"/>
              </a:rPr>
              <a:t>path</a:t>
            </a:r>
            <a:r>
              <a:rPr lang="en-CA" sz="1400" b="0" i="0" dirty="0">
                <a:solidFill>
                  <a:srgbClr val="333333"/>
                </a:solidFill>
                <a:effectLst/>
                <a:latin typeface="OpenSans"/>
              </a:rPr>
              <a:t> to the application </a:t>
            </a:r>
            <a:r>
              <a:rPr lang="en-CA" sz="1400" b="1" i="0" dirty="0">
                <a:solidFill>
                  <a:srgbClr val="333333"/>
                </a:solidFill>
                <a:effectLst/>
                <a:latin typeface="OpenSans"/>
              </a:rPr>
              <a:t>JAR or Python script</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are optional application-specific arguments.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will automatically be passed in.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add Python files with ‘.</a:t>
            </a:r>
            <a:r>
              <a:rPr lang="en-CA" sz="1400" b="0" i="0" dirty="0" err="1">
                <a:solidFill>
                  <a:srgbClr val="333333"/>
                </a:solidFill>
                <a:effectLst/>
                <a:latin typeface="OpenSans"/>
              </a:rPr>
              <a:t>py</a:t>
            </a:r>
            <a:r>
              <a:rPr lang="en-CA" sz="1400" b="0" i="0" dirty="0">
                <a:solidFill>
                  <a:srgbClr val="333333"/>
                </a:solidFill>
                <a:effectLst/>
                <a:latin typeface="OpenSans"/>
              </a:rPr>
              <a:t>,’ ‘.egg’, or ‘.zip’ using the ‘--</a:t>
            </a:r>
            <a:r>
              <a:rPr lang="en-CA" sz="1400" b="0" i="0" dirty="0" err="1">
                <a:solidFill>
                  <a:srgbClr val="333333"/>
                </a:solidFill>
                <a:effectLst/>
                <a:latin typeface="OpenSans"/>
              </a:rPr>
              <a:t>py</a:t>
            </a:r>
            <a:r>
              <a:rPr lang="en-CA" sz="1400" b="0" i="0" dirty="0">
                <a:solidFill>
                  <a:srgbClr val="333333"/>
                </a:solidFill>
                <a:effectLst/>
                <a:latin typeface="OpenSans"/>
              </a:rPr>
              <a:t>-files’ argument.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a:t>
            </a:r>
            <a:r>
              <a:rPr lang="en-CA" sz="1400" b="1" i="0" dirty="0">
                <a:solidFill>
                  <a:srgbClr val="333333"/>
                </a:solidFill>
                <a:effectLst/>
                <a:latin typeface="OpenSans"/>
              </a:rPr>
              <a:t>files will be distributed to the cluster </a:t>
            </a:r>
            <a:r>
              <a:rPr lang="en-CA" sz="1400" b="0" i="0" dirty="0">
                <a:solidFill>
                  <a:srgbClr val="333333"/>
                </a:solidFill>
                <a:effectLst/>
                <a:latin typeface="OpenSans"/>
              </a:rPr>
              <a:t>and available in the Python environment</a:t>
            </a:r>
          </a:p>
        </p:txBody>
      </p:sp>
    </p:spTree>
    <p:extLst>
      <p:ext uri="{BB962C8B-B14F-4D97-AF65-F5344CB8AC3E}">
        <p14:creationId xmlns:p14="http://schemas.microsoft.com/office/powerpoint/2010/main" val="390712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91576-139D-85C7-2AC0-463CAC8F5306}"/>
              </a:ext>
            </a:extLst>
          </p:cNvPr>
          <p:cNvPicPr>
            <a:picLocks noChangeAspect="1"/>
          </p:cNvPicPr>
          <p:nvPr/>
        </p:nvPicPr>
        <p:blipFill>
          <a:blip r:embed="rId2"/>
          <a:stretch>
            <a:fillRect/>
          </a:stretch>
        </p:blipFill>
        <p:spPr>
          <a:xfrm>
            <a:off x="0" y="-1"/>
            <a:ext cx="9128730" cy="4680857"/>
          </a:xfrm>
          <a:prstGeom prst="rect">
            <a:avLst/>
          </a:prstGeom>
        </p:spPr>
      </p:pic>
      <p:sp>
        <p:nvSpPr>
          <p:cNvPr id="4" name="TextBox 3">
            <a:extLst>
              <a:ext uri="{FF2B5EF4-FFF2-40B4-BE49-F238E27FC236}">
                <a16:creationId xmlns:a16="http://schemas.microsoft.com/office/drawing/2014/main" id="{6DE03633-AF27-81F6-B856-59DB4EAAF614}"/>
              </a:ext>
            </a:extLst>
          </p:cNvPr>
          <p:cNvSpPr txBox="1"/>
          <p:nvPr/>
        </p:nvSpPr>
        <p:spPr>
          <a:xfrm>
            <a:off x="76200" y="4587827"/>
            <a:ext cx="11408228"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look at two ‘spark-submit’ examples.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first launches </a:t>
            </a:r>
            <a:r>
              <a:rPr lang="en-CA" sz="1600" b="0" i="0" dirty="0" err="1">
                <a:solidFill>
                  <a:srgbClr val="333333"/>
                </a:solidFill>
                <a:effectLst/>
                <a:latin typeface="OpenSans"/>
              </a:rPr>
              <a:t>SparkPi</a:t>
            </a:r>
            <a:r>
              <a:rPr lang="en-CA" sz="1600" b="0" i="0" dirty="0">
                <a:solidFill>
                  <a:srgbClr val="333333"/>
                </a:solidFill>
                <a:effectLst/>
                <a:latin typeface="OpenSans"/>
              </a:rPr>
              <a:t>, </a:t>
            </a:r>
            <a:r>
              <a:rPr lang="en-CA" sz="1600" b="1" i="0" dirty="0">
                <a:solidFill>
                  <a:srgbClr val="333333"/>
                </a:solidFill>
                <a:effectLst/>
                <a:latin typeface="OpenSans"/>
              </a:rPr>
              <a:t>written in Scala and packaged in a JAR</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YARN is the master.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application uses an additional argument (how many samples to take in the cluster to compute Pi).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second example launches a </a:t>
            </a:r>
            <a:r>
              <a:rPr lang="en-CA" sz="1600" b="0" i="0" dirty="0" err="1">
                <a:solidFill>
                  <a:srgbClr val="333333"/>
                </a:solidFill>
                <a:effectLst/>
                <a:latin typeface="OpenSans"/>
              </a:rPr>
              <a:t>SparkPi</a:t>
            </a:r>
            <a:r>
              <a:rPr lang="en-CA" sz="1600" b="0" i="0" dirty="0">
                <a:solidFill>
                  <a:srgbClr val="333333"/>
                </a:solidFill>
                <a:effectLst/>
                <a:latin typeface="OpenSans"/>
              </a:rPr>
              <a:t> Python version.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master is a Spark Standalone cluster and we simply pass the path to the Python script</a:t>
            </a:r>
          </a:p>
        </p:txBody>
      </p:sp>
    </p:spTree>
    <p:extLst>
      <p:ext uri="{BB962C8B-B14F-4D97-AF65-F5344CB8AC3E}">
        <p14:creationId xmlns:p14="http://schemas.microsoft.com/office/powerpoint/2010/main" val="282860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DFE431-C004-7BB4-2107-6098A705D082}"/>
              </a:ext>
            </a:extLst>
          </p:cNvPr>
          <p:cNvPicPr>
            <a:picLocks noChangeAspect="1"/>
          </p:cNvPicPr>
          <p:nvPr/>
        </p:nvPicPr>
        <p:blipFill>
          <a:blip r:embed="rId2"/>
          <a:stretch>
            <a:fillRect/>
          </a:stretch>
        </p:blipFill>
        <p:spPr>
          <a:xfrm>
            <a:off x="65314" y="0"/>
            <a:ext cx="5965371" cy="2866121"/>
          </a:xfrm>
          <a:prstGeom prst="rect">
            <a:avLst/>
          </a:prstGeom>
        </p:spPr>
      </p:pic>
      <p:sp>
        <p:nvSpPr>
          <p:cNvPr id="4" name="TextBox 3">
            <a:extLst>
              <a:ext uri="{FF2B5EF4-FFF2-40B4-BE49-F238E27FC236}">
                <a16:creationId xmlns:a16="http://schemas.microsoft.com/office/drawing/2014/main" id="{3D8E31EE-B316-64A6-1669-85A8E05F3BBF}"/>
              </a:ext>
            </a:extLst>
          </p:cNvPr>
          <p:cNvSpPr txBox="1"/>
          <p:nvPr/>
        </p:nvSpPr>
        <p:spPr>
          <a:xfrm>
            <a:off x="6030685" y="86809"/>
            <a:ext cx="609600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manage Spark dependencies, the application project or </a:t>
            </a:r>
            <a:r>
              <a:rPr lang="en-CA" sz="1600" b="1" i="0" dirty="0">
                <a:solidFill>
                  <a:srgbClr val="333333"/>
                </a:solidFill>
                <a:effectLst/>
                <a:latin typeface="OpenSans"/>
              </a:rPr>
              <a:t>library must be accessible </a:t>
            </a:r>
            <a:r>
              <a:rPr lang="en-CA" sz="1600" b="0" i="0" dirty="0">
                <a:solidFill>
                  <a:srgbClr val="333333"/>
                </a:solidFill>
                <a:effectLst/>
                <a:latin typeface="OpenSans"/>
              </a:rPr>
              <a:t>for the </a:t>
            </a:r>
            <a:r>
              <a:rPr lang="en-CA" sz="1600" b="0" i="0" u="sng" dirty="0">
                <a:solidFill>
                  <a:srgbClr val="333333"/>
                </a:solidFill>
                <a:effectLst/>
                <a:latin typeface="OpenSans"/>
              </a:rPr>
              <a:t>driver and cluster executor processes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a </a:t>
            </a:r>
            <a:r>
              <a:rPr lang="en-CA" sz="1600" b="1" i="0" dirty="0">
                <a:solidFill>
                  <a:srgbClr val="333333"/>
                </a:solidFill>
                <a:effectLst/>
                <a:highlight>
                  <a:srgbClr val="FFFF00"/>
                </a:highlight>
                <a:latin typeface="OpenSans"/>
              </a:rPr>
              <a:t>Java or Scala-based application</a:t>
            </a:r>
            <a:r>
              <a:rPr lang="en-CA" sz="1600" b="0" i="0" dirty="0">
                <a:solidFill>
                  <a:srgbClr val="333333"/>
                </a:solidFill>
                <a:effectLst/>
                <a:latin typeface="OpenSans"/>
              </a:rPr>
              <a:t>, it’s best to </a:t>
            </a:r>
            <a:r>
              <a:rPr lang="en-CA" sz="1600" b="0" i="0" dirty="0">
                <a:solidFill>
                  <a:srgbClr val="333333"/>
                </a:solidFill>
                <a:effectLst/>
                <a:highlight>
                  <a:srgbClr val="FFFF00"/>
                </a:highlight>
                <a:latin typeface="OpenSans"/>
              </a:rPr>
              <a:t>create an uber-JAR.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is a </a:t>
            </a:r>
            <a:r>
              <a:rPr lang="en-CA" sz="1600" b="0" i="0" u="sng" dirty="0">
                <a:solidFill>
                  <a:srgbClr val="333333"/>
                </a:solidFill>
                <a:effectLst/>
                <a:latin typeface="OpenSans"/>
              </a:rPr>
              <a:t>single JAR file with all dependencies </a:t>
            </a:r>
            <a:r>
              <a:rPr lang="en-CA" sz="1600" b="0" i="0" dirty="0">
                <a:solidFill>
                  <a:srgbClr val="333333"/>
                </a:solidFill>
                <a:effectLst/>
                <a:latin typeface="OpenSans"/>
              </a:rPr>
              <a:t>(including transitive ones) so the application is portable throughout the cluster</a:t>
            </a:r>
          </a:p>
        </p:txBody>
      </p:sp>
      <p:pic>
        <p:nvPicPr>
          <p:cNvPr id="5" name="Picture 4">
            <a:extLst>
              <a:ext uri="{FF2B5EF4-FFF2-40B4-BE49-F238E27FC236}">
                <a16:creationId xmlns:a16="http://schemas.microsoft.com/office/drawing/2014/main" id="{93ED3030-06C0-0EAA-384D-7EC8942A86BA}"/>
              </a:ext>
            </a:extLst>
          </p:cNvPr>
          <p:cNvPicPr>
            <a:picLocks noChangeAspect="1"/>
          </p:cNvPicPr>
          <p:nvPr/>
        </p:nvPicPr>
        <p:blipFill>
          <a:blip r:embed="rId3"/>
          <a:stretch>
            <a:fillRect/>
          </a:stretch>
        </p:blipFill>
        <p:spPr>
          <a:xfrm>
            <a:off x="65314" y="3429000"/>
            <a:ext cx="5845627" cy="3194957"/>
          </a:xfrm>
          <a:prstGeom prst="rect">
            <a:avLst/>
          </a:prstGeom>
        </p:spPr>
      </p:pic>
      <p:sp>
        <p:nvSpPr>
          <p:cNvPr id="7" name="TextBox 6">
            <a:extLst>
              <a:ext uri="{FF2B5EF4-FFF2-40B4-BE49-F238E27FC236}">
                <a16:creationId xmlns:a16="http://schemas.microsoft.com/office/drawing/2014/main" id="{D48C936D-8E81-C1EB-56FA-EC870CDF776A}"/>
              </a:ext>
            </a:extLst>
          </p:cNvPr>
          <p:cNvSpPr txBox="1"/>
          <p:nvPr/>
        </p:nvSpPr>
        <p:spPr>
          <a:xfrm>
            <a:off x="6030686" y="3595317"/>
            <a:ext cx="609600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Python applications, ensure that: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(1) the </a:t>
            </a:r>
            <a:r>
              <a:rPr lang="en-CA" sz="1400" b="1" i="0" dirty="0">
                <a:solidFill>
                  <a:srgbClr val="333333"/>
                </a:solidFill>
                <a:effectLst/>
                <a:latin typeface="OpenSans"/>
              </a:rPr>
              <a:t>cluster nodes access required dependencies with the same version </a:t>
            </a:r>
            <a:r>
              <a:rPr lang="en-CA" sz="1400" b="0" i="0" dirty="0">
                <a:solidFill>
                  <a:srgbClr val="333333"/>
                </a:solidFill>
                <a:effectLst/>
                <a:latin typeface="OpenSans"/>
              </a:rPr>
              <a:t>&amp;</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(2) the </a:t>
            </a:r>
            <a:r>
              <a:rPr lang="en-CA" sz="1400" b="1" i="0" dirty="0">
                <a:solidFill>
                  <a:srgbClr val="333333"/>
                </a:solidFill>
                <a:effectLst/>
                <a:latin typeface="OpenSans"/>
              </a:rPr>
              <a:t>same Python version </a:t>
            </a:r>
            <a:r>
              <a:rPr lang="en-CA" sz="1400" b="0" i="0" dirty="0">
                <a:solidFill>
                  <a:srgbClr val="333333"/>
                </a:solidFill>
                <a:effectLst/>
                <a:latin typeface="OpenSans"/>
              </a:rPr>
              <a:t>is used.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Solutions for Python dependencies </a:t>
            </a:r>
            <a:r>
              <a:rPr lang="en-CA" sz="1400" b="0" i="0" dirty="0">
                <a:solidFill>
                  <a:srgbClr val="333333"/>
                </a:solidFill>
                <a:effectLst/>
                <a:latin typeface="OpenSans"/>
              </a:rPr>
              <a:t>may involve creating </a:t>
            </a:r>
            <a:r>
              <a:rPr lang="en-CA" sz="1400" b="0" i="0" dirty="0">
                <a:solidFill>
                  <a:srgbClr val="333333"/>
                </a:solidFill>
                <a:effectLst/>
                <a:highlight>
                  <a:srgbClr val="FFFF00"/>
                </a:highlight>
                <a:latin typeface="OpenSans"/>
              </a:rPr>
              <a:t>virtual environments </a:t>
            </a:r>
            <a:r>
              <a:rPr lang="en-CA" sz="1400" b="0" i="0" dirty="0">
                <a:solidFill>
                  <a:srgbClr val="333333"/>
                </a:solidFill>
                <a:effectLst/>
                <a:latin typeface="OpenSans"/>
              </a:rPr>
              <a:t>so that applications can run in </a:t>
            </a:r>
            <a:r>
              <a:rPr lang="en-CA" sz="1400" b="1" i="0" dirty="0">
                <a:solidFill>
                  <a:srgbClr val="333333"/>
                </a:solidFill>
                <a:effectLst/>
                <a:latin typeface="OpenSans"/>
              </a:rPr>
              <a:t>separate, isolated environments. </a:t>
            </a:r>
          </a:p>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Python dependencies can be included in the spark-submit </a:t>
            </a:r>
            <a:r>
              <a:rPr lang="en-CA" sz="1400" b="0" i="0" dirty="0">
                <a:solidFill>
                  <a:srgbClr val="333333"/>
                </a:solidFill>
                <a:effectLst/>
                <a:latin typeface="OpenSans"/>
              </a:rPr>
              <a:t>script using the ‘--</a:t>
            </a:r>
            <a:r>
              <a:rPr lang="en-CA" sz="1400" b="0" i="0" dirty="0" err="1">
                <a:solidFill>
                  <a:srgbClr val="333333"/>
                </a:solidFill>
                <a:effectLst/>
                <a:latin typeface="OpenSans"/>
              </a:rPr>
              <a:t>py</a:t>
            </a:r>
            <a:r>
              <a:rPr lang="en-CA" sz="1400" b="0" i="0" dirty="0">
                <a:solidFill>
                  <a:srgbClr val="333333"/>
                </a:solidFill>
                <a:effectLst/>
                <a:latin typeface="OpenSans"/>
              </a:rPr>
              <a:t>-files’ argument: this will accept </a:t>
            </a:r>
            <a:r>
              <a:rPr lang="en-CA" sz="1400" b="0" i="0" dirty="0">
                <a:solidFill>
                  <a:srgbClr val="333333"/>
                </a:solidFill>
                <a:effectLst/>
                <a:highlight>
                  <a:srgbClr val="FFFF00"/>
                </a:highlight>
                <a:latin typeface="OpenSans"/>
              </a:rPr>
              <a:t>‘.</a:t>
            </a:r>
            <a:r>
              <a:rPr lang="en-CA" sz="1400" b="0" i="0" dirty="0" err="1">
                <a:solidFill>
                  <a:srgbClr val="333333"/>
                </a:solidFill>
                <a:effectLst/>
                <a:highlight>
                  <a:srgbClr val="FFFF00"/>
                </a:highlight>
                <a:latin typeface="OpenSans"/>
              </a:rPr>
              <a:t>py</a:t>
            </a:r>
            <a:r>
              <a:rPr lang="en-CA" sz="1400" b="0" i="0" dirty="0">
                <a:solidFill>
                  <a:srgbClr val="333333"/>
                </a:solidFill>
                <a:effectLst/>
                <a:highlight>
                  <a:srgbClr val="FFFF00"/>
                </a:highlight>
                <a:latin typeface="OpenSans"/>
              </a:rPr>
              <a:t>’, ‘.zip’ or ‘.egg’ </a:t>
            </a:r>
            <a:r>
              <a:rPr lang="en-CA" sz="1400" b="0" i="0" dirty="0">
                <a:solidFill>
                  <a:srgbClr val="333333"/>
                </a:solidFill>
                <a:effectLst/>
                <a:latin typeface="OpenSans"/>
              </a:rPr>
              <a:t>files. </a:t>
            </a:r>
          </a:p>
        </p:txBody>
      </p:sp>
    </p:spTree>
    <p:extLst>
      <p:ext uri="{BB962C8B-B14F-4D97-AF65-F5344CB8AC3E}">
        <p14:creationId xmlns:p14="http://schemas.microsoft.com/office/powerpoint/2010/main" val="422580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5843F7-125F-48F3-424A-B815C2B33B39}"/>
              </a:ext>
            </a:extLst>
          </p:cNvPr>
          <p:cNvPicPr>
            <a:picLocks noChangeAspect="1"/>
          </p:cNvPicPr>
          <p:nvPr/>
        </p:nvPicPr>
        <p:blipFill>
          <a:blip r:embed="rId2"/>
          <a:stretch>
            <a:fillRect/>
          </a:stretch>
        </p:blipFill>
        <p:spPr>
          <a:xfrm>
            <a:off x="-1" y="86179"/>
            <a:ext cx="6727371" cy="3197016"/>
          </a:xfrm>
          <a:prstGeom prst="rect">
            <a:avLst/>
          </a:prstGeom>
        </p:spPr>
      </p:pic>
      <p:sp>
        <p:nvSpPr>
          <p:cNvPr id="7" name="TextBox 6">
            <a:extLst>
              <a:ext uri="{FF2B5EF4-FFF2-40B4-BE49-F238E27FC236}">
                <a16:creationId xmlns:a16="http://schemas.microsoft.com/office/drawing/2014/main" id="{8623ABE6-137C-E952-3025-8AAB9A901A91}"/>
              </a:ext>
            </a:extLst>
          </p:cNvPr>
          <p:cNvSpPr txBox="1"/>
          <p:nvPr/>
        </p:nvSpPr>
        <p:spPr>
          <a:xfrm>
            <a:off x="6727371" y="86179"/>
            <a:ext cx="5464629"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1" i="0" dirty="0">
                <a:solidFill>
                  <a:srgbClr val="333333"/>
                </a:solidFill>
                <a:effectLst/>
                <a:latin typeface="OpenSans"/>
              </a:rPr>
              <a:t>Spark Shell </a:t>
            </a:r>
            <a:r>
              <a:rPr lang="en-CA" b="0" i="0" dirty="0">
                <a:solidFill>
                  <a:srgbClr val="333333"/>
                </a:solidFill>
                <a:effectLst/>
                <a:latin typeface="OpenSans"/>
              </a:rPr>
              <a:t>is available for </a:t>
            </a:r>
            <a:r>
              <a:rPr lang="en-CA" b="1" i="0" dirty="0">
                <a:solidFill>
                  <a:srgbClr val="333333"/>
                </a:solidFill>
                <a:effectLst/>
                <a:latin typeface="OpenSans"/>
              </a:rPr>
              <a:t>Scala and Python</a:t>
            </a:r>
            <a:r>
              <a:rPr lang="en-CA" b="0" i="0" dirty="0">
                <a:solidFill>
                  <a:srgbClr val="333333"/>
                </a:solidFill>
                <a:effectLst/>
                <a:latin typeface="OpenSans"/>
              </a:rPr>
              <a:t>, giving you </a:t>
            </a:r>
            <a:r>
              <a:rPr lang="en-CA" b="0" i="0" dirty="0">
                <a:solidFill>
                  <a:srgbClr val="333333"/>
                </a:solidFill>
                <a:effectLst/>
                <a:highlight>
                  <a:srgbClr val="FFFF00"/>
                </a:highlight>
                <a:latin typeface="OpenSans"/>
              </a:rPr>
              <a:t>access to Spark APIs </a:t>
            </a:r>
            <a:r>
              <a:rPr lang="en-CA" b="0" i="0" dirty="0">
                <a:solidFill>
                  <a:srgbClr val="333333"/>
                </a:solidFill>
                <a:effectLst/>
                <a:latin typeface="OpenSans"/>
              </a:rPr>
              <a:t>for working with data as Spark jobs.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Spark Shell can be used in </a:t>
            </a:r>
            <a:r>
              <a:rPr lang="en-CA" b="1" i="0" dirty="0">
                <a:solidFill>
                  <a:srgbClr val="333333"/>
                </a:solidFill>
                <a:effectLst/>
                <a:latin typeface="OpenSans"/>
              </a:rPr>
              <a:t>local or cluster mode</a:t>
            </a:r>
            <a:r>
              <a:rPr lang="en-CA" b="0" i="0" dirty="0">
                <a:solidFill>
                  <a:srgbClr val="333333"/>
                </a:solidFill>
                <a:effectLst/>
                <a:latin typeface="OpenSans"/>
              </a:rPr>
              <a:t>, with all options available. </a:t>
            </a:r>
          </a:p>
        </p:txBody>
      </p:sp>
      <p:pic>
        <p:nvPicPr>
          <p:cNvPr id="8" name="Picture 7">
            <a:extLst>
              <a:ext uri="{FF2B5EF4-FFF2-40B4-BE49-F238E27FC236}">
                <a16:creationId xmlns:a16="http://schemas.microsoft.com/office/drawing/2014/main" id="{010123E0-A186-4AE7-6C3F-79CDB97E483D}"/>
              </a:ext>
            </a:extLst>
          </p:cNvPr>
          <p:cNvPicPr>
            <a:picLocks noChangeAspect="1"/>
          </p:cNvPicPr>
          <p:nvPr/>
        </p:nvPicPr>
        <p:blipFill>
          <a:blip r:embed="rId3"/>
          <a:stretch>
            <a:fillRect/>
          </a:stretch>
        </p:blipFill>
        <p:spPr>
          <a:xfrm>
            <a:off x="268515" y="3574806"/>
            <a:ext cx="5384800" cy="2921000"/>
          </a:xfrm>
          <a:prstGeom prst="rect">
            <a:avLst/>
          </a:prstGeom>
        </p:spPr>
      </p:pic>
      <p:sp>
        <p:nvSpPr>
          <p:cNvPr id="10" name="TextBox 9">
            <a:extLst>
              <a:ext uri="{FF2B5EF4-FFF2-40B4-BE49-F238E27FC236}">
                <a16:creationId xmlns:a16="http://schemas.microsoft.com/office/drawing/2014/main" id="{0F7BE775-4328-7F78-7D79-E55CF1165563}"/>
              </a:ext>
            </a:extLst>
          </p:cNvPr>
          <p:cNvSpPr txBox="1"/>
          <p:nvPr/>
        </p:nvSpPr>
        <p:spPr>
          <a:xfrm>
            <a:off x="5794828" y="3668210"/>
            <a:ext cx="6397171" cy="235769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a:t>
            </a:r>
            <a:r>
              <a:rPr lang="en-CA" sz="1600" b="1" i="0" dirty="0">
                <a:solidFill>
                  <a:srgbClr val="333333"/>
                </a:solidFill>
                <a:effectLst/>
                <a:latin typeface="OpenSans"/>
              </a:rPr>
              <a:t>Spark Shell starts</a:t>
            </a:r>
            <a:r>
              <a:rPr lang="en-CA" sz="1600" b="0" i="0" dirty="0">
                <a:solidFill>
                  <a:srgbClr val="333333"/>
                </a:solidFill>
                <a:effectLst/>
                <a:latin typeface="OpenSans"/>
              </a:rPr>
              <a:t>, the environment </a:t>
            </a:r>
            <a:r>
              <a:rPr lang="en-CA" sz="1600" b="1" i="0" dirty="0">
                <a:solidFill>
                  <a:srgbClr val="333333"/>
                </a:solidFill>
                <a:effectLst/>
                <a:latin typeface="OpenSans"/>
              </a:rPr>
              <a:t>automatically initializes </a:t>
            </a:r>
            <a:r>
              <a:rPr lang="en-CA" sz="1600" b="0" i="0" dirty="0">
                <a:solidFill>
                  <a:srgbClr val="333333"/>
                </a:solidFill>
                <a:effectLst/>
                <a:latin typeface="OpenSans"/>
              </a:rPr>
              <a:t>the </a:t>
            </a:r>
            <a:r>
              <a:rPr lang="en-CA" sz="1600" b="1" i="0" dirty="0" err="1">
                <a:solidFill>
                  <a:srgbClr val="333333"/>
                </a:solidFill>
                <a:effectLst/>
                <a:highlight>
                  <a:srgbClr val="FFFF00"/>
                </a:highlight>
                <a:latin typeface="OpenSans"/>
              </a:rPr>
              <a:t>SparkContex</a:t>
            </a:r>
            <a:r>
              <a:rPr lang="en-CA" sz="1600" b="0" i="0" dirty="0" err="1">
                <a:solidFill>
                  <a:srgbClr val="333333"/>
                </a:solidFill>
                <a:effectLst/>
                <a:highlight>
                  <a:srgbClr val="FFFF00"/>
                </a:highlight>
                <a:latin typeface="OpenSans"/>
              </a:rPr>
              <a:t>t</a:t>
            </a:r>
            <a:r>
              <a:rPr lang="en-CA" sz="1600" b="0" i="0" dirty="0">
                <a:solidFill>
                  <a:srgbClr val="333333"/>
                </a:solidFill>
                <a:effectLst/>
                <a:highlight>
                  <a:srgbClr val="FFFF00"/>
                </a:highlight>
                <a:latin typeface="OpenSans"/>
              </a:rPr>
              <a:t> and </a:t>
            </a:r>
            <a:r>
              <a:rPr lang="en-CA" sz="1600" b="1" i="0" dirty="0" err="1">
                <a:solidFill>
                  <a:srgbClr val="333333"/>
                </a:solidFill>
                <a:effectLst/>
                <a:highlight>
                  <a:srgbClr val="FFFF00"/>
                </a:highlight>
                <a:latin typeface="OpenSans"/>
              </a:rPr>
              <a:t>SparkSession</a:t>
            </a:r>
            <a:r>
              <a:rPr lang="en-CA" sz="1600" b="0" i="0" dirty="0">
                <a:solidFill>
                  <a:srgbClr val="333333"/>
                </a:solidFill>
                <a:effectLst/>
                <a:highlight>
                  <a:srgbClr val="FFFF00"/>
                </a:highlight>
                <a:latin typeface="OpenSans"/>
              </a:rPr>
              <a:t> </a:t>
            </a:r>
            <a:r>
              <a:rPr lang="en-CA" sz="1600" b="0" i="0" dirty="0">
                <a:solidFill>
                  <a:srgbClr val="333333"/>
                </a:solidFill>
                <a:effectLst/>
                <a:latin typeface="OpenSans"/>
              </a:rPr>
              <a:t>variables.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means you can start working with data immediately. </a:t>
            </a:r>
          </a:p>
          <a:p>
            <a:pPr marL="285750" indent="-285750" algn="l">
              <a:lnSpc>
                <a:spcPct val="150000"/>
              </a:lnSpc>
              <a:buFont typeface="Arial" panose="020B0604020202020204" pitchFamily="34" charset="0"/>
              <a:buChar char="•"/>
            </a:pPr>
            <a:r>
              <a:rPr lang="en-CA" sz="1600" b="0" i="0" u="sng" dirty="0">
                <a:solidFill>
                  <a:srgbClr val="333333"/>
                </a:solidFill>
                <a:effectLst/>
                <a:latin typeface="OpenSans"/>
              </a:rPr>
              <a:t>Expressions are entered in the shell </a:t>
            </a:r>
            <a:r>
              <a:rPr lang="en-CA" sz="1600" b="0" i="0" dirty="0">
                <a:solidFill>
                  <a:srgbClr val="333333"/>
                </a:solidFill>
                <a:effectLst/>
                <a:latin typeface="OpenSans"/>
              </a:rPr>
              <a:t>and </a:t>
            </a:r>
            <a:r>
              <a:rPr lang="en-CA" sz="1600" b="0" i="0" u="sng" dirty="0">
                <a:solidFill>
                  <a:srgbClr val="333333"/>
                </a:solidFill>
                <a:effectLst/>
                <a:latin typeface="OpenSans"/>
              </a:rPr>
              <a:t>evaluated in the driver</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Entering an action on a shell </a:t>
            </a:r>
            <a:r>
              <a:rPr lang="en-CA" sz="1600" b="0" i="0" dirty="0" err="1">
                <a:solidFill>
                  <a:srgbClr val="333333"/>
                </a:solidFill>
                <a:effectLst/>
                <a:latin typeface="OpenSans"/>
              </a:rPr>
              <a:t>DataFrame</a:t>
            </a:r>
            <a:r>
              <a:rPr lang="en-CA" sz="1600" b="0" i="0" dirty="0">
                <a:solidFill>
                  <a:srgbClr val="333333"/>
                </a:solidFill>
                <a:effectLst/>
                <a:latin typeface="OpenSans"/>
              </a:rPr>
              <a:t> generates Spark jobs that are sent to the cluster to be scheduled as tasks.</a:t>
            </a:r>
          </a:p>
        </p:txBody>
      </p:sp>
    </p:spTree>
    <p:extLst>
      <p:ext uri="{BB962C8B-B14F-4D97-AF65-F5344CB8AC3E}">
        <p14:creationId xmlns:p14="http://schemas.microsoft.com/office/powerpoint/2010/main" val="56537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09582-242E-C217-1A68-299021C3861D}"/>
              </a:ext>
            </a:extLst>
          </p:cNvPr>
          <p:cNvPicPr>
            <a:picLocks noChangeAspect="1"/>
          </p:cNvPicPr>
          <p:nvPr/>
        </p:nvPicPr>
        <p:blipFill>
          <a:blip r:embed="rId2"/>
          <a:stretch>
            <a:fillRect/>
          </a:stretch>
        </p:blipFill>
        <p:spPr>
          <a:xfrm>
            <a:off x="142420" y="143328"/>
            <a:ext cx="8109969" cy="3971472"/>
          </a:xfrm>
          <a:prstGeom prst="rect">
            <a:avLst/>
          </a:prstGeom>
        </p:spPr>
      </p:pic>
      <p:sp>
        <p:nvSpPr>
          <p:cNvPr id="4" name="TextBox 3">
            <a:extLst>
              <a:ext uri="{FF2B5EF4-FFF2-40B4-BE49-F238E27FC236}">
                <a16:creationId xmlns:a16="http://schemas.microsoft.com/office/drawing/2014/main" id="{CFB9B673-71D6-C79D-F605-F42F1397F384}"/>
              </a:ext>
            </a:extLst>
          </p:cNvPr>
          <p:cNvSpPr txBox="1"/>
          <p:nvPr/>
        </p:nvSpPr>
        <p:spPr>
          <a:xfrm>
            <a:off x="326570" y="4406348"/>
            <a:ext cx="11865429"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example shows the Spark Scala shell starting up in local mode.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print-out includes: Spark’s load log in the log4j-defaults.</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properties file; Spark’s Web UI address, displaying running jobs in the shell;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Variable names for the initialized </a:t>
            </a:r>
            <a:r>
              <a:rPr lang="en-CA" sz="1600" b="0" i="0" dirty="0" err="1">
                <a:solidFill>
                  <a:srgbClr val="333333"/>
                </a:solidFill>
                <a:effectLst/>
                <a:latin typeface="OpenSans"/>
              </a:rPr>
              <a:t>SparkContext</a:t>
            </a:r>
            <a:r>
              <a:rPr lang="en-CA" sz="1600" b="0" i="0" dirty="0">
                <a:solidFill>
                  <a:srgbClr val="333333"/>
                </a:solidFill>
                <a:effectLst/>
                <a:latin typeface="OpenSans"/>
              </a:rPr>
              <a:t> and </a:t>
            </a:r>
            <a:r>
              <a:rPr lang="en-CA" sz="1600" b="0" i="0" dirty="0" err="1">
                <a:solidFill>
                  <a:srgbClr val="333333"/>
                </a:solidFill>
                <a:effectLst/>
                <a:latin typeface="OpenSans"/>
              </a:rPr>
              <a:t>SparkSession</a:t>
            </a:r>
            <a:r>
              <a:rPr lang="en-CA" sz="1600" b="0" i="0" dirty="0">
                <a:solidFill>
                  <a:srgbClr val="333333"/>
                </a:solidFill>
                <a:effectLst/>
                <a:latin typeface="OpenSans"/>
              </a:rPr>
              <a:t>, and Version information for important libraries like JDK and Scala.</a:t>
            </a:r>
          </a:p>
        </p:txBody>
      </p:sp>
      <p:pic>
        <p:nvPicPr>
          <p:cNvPr id="5" name="Picture 4">
            <a:extLst>
              <a:ext uri="{FF2B5EF4-FFF2-40B4-BE49-F238E27FC236}">
                <a16:creationId xmlns:a16="http://schemas.microsoft.com/office/drawing/2014/main" id="{8C03AABF-7C22-4964-2418-D51BE87E1BA5}"/>
              </a:ext>
            </a:extLst>
          </p:cNvPr>
          <p:cNvPicPr>
            <a:picLocks noChangeAspect="1"/>
          </p:cNvPicPr>
          <p:nvPr/>
        </p:nvPicPr>
        <p:blipFill>
          <a:blip r:embed="rId3"/>
          <a:stretch>
            <a:fillRect/>
          </a:stretch>
        </p:blipFill>
        <p:spPr>
          <a:xfrm>
            <a:off x="5072743" y="2944171"/>
            <a:ext cx="6042589" cy="595981"/>
          </a:xfrm>
          <a:prstGeom prst="rect">
            <a:avLst/>
          </a:prstGeom>
        </p:spPr>
      </p:pic>
    </p:spTree>
    <p:extLst>
      <p:ext uri="{BB962C8B-B14F-4D97-AF65-F5344CB8AC3E}">
        <p14:creationId xmlns:p14="http://schemas.microsoft.com/office/powerpoint/2010/main" val="265816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3E6F4A-9FC2-C06A-ADE8-01F74F7BC78D}"/>
              </a:ext>
            </a:extLst>
          </p:cNvPr>
          <p:cNvPicPr>
            <a:picLocks noChangeAspect="1"/>
          </p:cNvPicPr>
          <p:nvPr/>
        </p:nvPicPr>
        <p:blipFill>
          <a:blip r:embed="rId2"/>
          <a:stretch>
            <a:fillRect/>
          </a:stretch>
        </p:blipFill>
        <p:spPr>
          <a:xfrm>
            <a:off x="-1" y="0"/>
            <a:ext cx="8697951" cy="3962400"/>
          </a:xfrm>
          <a:prstGeom prst="rect">
            <a:avLst/>
          </a:prstGeom>
        </p:spPr>
      </p:pic>
      <p:sp>
        <p:nvSpPr>
          <p:cNvPr id="4" name="TextBox 3">
            <a:extLst>
              <a:ext uri="{FF2B5EF4-FFF2-40B4-BE49-F238E27FC236}">
                <a16:creationId xmlns:a16="http://schemas.microsoft.com/office/drawing/2014/main" id="{5BD5EC56-4F4C-73FA-D803-B5CD1B2465D4}"/>
              </a:ext>
            </a:extLst>
          </p:cNvPr>
          <p:cNvSpPr txBox="1"/>
          <p:nvPr/>
        </p:nvSpPr>
        <p:spPr>
          <a:xfrm>
            <a:off x="304799" y="3812739"/>
            <a:ext cx="10765971"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example shows running code in the Scala shell.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the first line, a </a:t>
            </a:r>
            <a:r>
              <a:rPr lang="en-CA" sz="1600" b="0" i="0" dirty="0" err="1">
                <a:solidFill>
                  <a:srgbClr val="333333"/>
                </a:solidFill>
                <a:effectLst/>
                <a:latin typeface="OpenSans"/>
              </a:rPr>
              <a:t>DataFrame</a:t>
            </a:r>
            <a:r>
              <a:rPr lang="en-CA" sz="1600" b="0" i="0" dirty="0">
                <a:solidFill>
                  <a:srgbClr val="333333"/>
                </a:solidFill>
                <a:effectLst/>
                <a:latin typeface="OpenSans"/>
              </a:rPr>
              <a:t> is created as a distributed range of integers from 0 to 9.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second line transforms the </a:t>
            </a:r>
            <a:r>
              <a:rPr lang="en-CA" sz="1600" b="0" i="0" dirty="0" err="1">
                <a:solidFill>
                  <a:srgbClr val="333333"/>
                </a:solidFill>
                <a:effectLst/>
                <a:latin typeface="OpenSans"/>
              </a:rPr>
              <a:t>DataFrame</a:t>
            </a:r>
            <a:r>
              <a:rPr lang="en-CA" sz="1600" b="0" i="0" dirty="0">
                <a:solidFill>
                  <a:srgbClr val="333333"/>
                </a:solidFill>
                <a:effectLst/>
                <a:latin typeface="OpenSans"/>
              </a:rPr>
              <a:t>, adding a column calculating the modulo of 2.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is an action that prints out the first four records of the resulting </a:t>
            </a:r>
            <a:r>
              <a:rPr lang="en-CA" sz="1600" b="0" i="0" dirty="0" err="1">
                <a:solidFill>
                  <a:srgbClr val="333333"/>
                </a:solidFill>
                <a:effectLst/>
                <a:latin typeface="OpenSans"/>
              </a:rPr>
              <a:t>DataFrame</a:t>
            </a:r>
            <a:r>
              <a:rPr lang="en-CA" sz="1600" b="0" i="0" dirty="0">
                <a:solidFill>
                  <a:srgbClr val="333333"/>
                </a:solidFill>
                <a:effectLst/>
                <a:latin typeface="OpenSans"/>
              </a:rPr>
              <a:t>. </a:t>
            </a:r>
          </a:p>
        </p:txBody>
      </p:sp>
    </p:spTree>
    <p:extLst>
      <p:ext uri="{BB962C8B-B14F-4D97-AF65-F5344CB8AC3E}">
        <p14:creationId xmlns:p14="http://schemas.microsoft.com/office/powerpoint/2010/main" val="2187254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FC542D-E2CE-95E5-7DB3-8CDA33264F00}"/>
              </a:ext>
            </a:extLst>
          </p:cNvPr>
          <p:cNvPicPr>
            <a:picLocks noChangeAspect="1"/>
          </p:cNvPicPr>
          <p:nvPr/>
        </p:nvPicPr>
        <p:blipFill>
          <a:blip r:embed="rId2"/>
          <a:stretch>
            <a:fillRect/>
          </a:stretch>
        </p:blipFill>
        <p:spPr>
          <a:xfrm>
            <a:off x="2361508" y="1382486"/>
            <a:ext cx="6979342" cy="3595914"/>
          </a:xfrm>
          <a:prstGeom prst="rect">
            <a:avLst/>
          </a:prstGeom>
        </p:spPr>
      </p:pic>
    </p:spTree>
    <p:extLst>
      <p:ext uri="{BB962C8B-B14F-4D97-AF65-F5344CB8AC3E}">
        <p14:creationId xmlns:p14="http://schemas.microsoft.com/office/powerpoint/2010/main" val="2432453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02CA67-F357-7CAA-6C99-92F92A2D702C}"/>
              </a:ext>
            </a:extLst>
          </p:cNvPr>
          <p:cNvSpPr txBox="1"/>
          <p:nvPr/>
        </p:nvSpPr>
        <p:spPr>
          <a:xfrm>
            <a:off x="163286" y="117693"/>
            <a:ext cx="12028714" cy="5594096"/>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In this lesson, you learned that: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Spark Architecture has driver and executor processes, coordinated by the Spark Context in the Driver.</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Driver creates jobs and the Spark Context splits jobs into tasks which can be run in parallel in the executors on the cluster. Stages are a set of tasks that are separated by a data shuffle. Shuffles are costly, as they require data serialization, disk and network I/O. The driver program can be run in either client Mode (connecting the driver outside the cluster) or cluster mode (running the driver in the cluster).</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Cluster managers acquire resources and run as an abstracted service outside the application. Spark can run on Spark Standalone, Apache Hadoop YARN, Apache Mesos or Kubernetes cluster managers, with specific set-up requirements. Choosing a cluster manager depends on your data ecosystem and factors such as ease of configuration, portability, deployment, or data partitioning needs. Spark can also run using local mode, which is useful for testing or debugging an application.</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'spark-submit’ is a unified interface to submit the Spark application, no matter the cluster manager or application language. Mandatory options include telling Spark which cluster manager to connect to; other options set driver deploy mode or executor resourcing. To manage dependencies, application projects or libraries must be accessible for driver and executor processes, for example by creating a Java or Scala uber-JAR. Spark Shell simplifies working with data by automatically initializing the </a:t>
            </a:r>
            <a:r>
              <a:rPr lang="en-CA" sz="1600" b="0" i="0" dirty="0" err="1">
                <a:solidFill>
                  <a:srgbClr val="1F1F1F"/>
                </a:solidFill>
                <a:effectLst/>
                <a:latin typeface="var(--cds-font-family-source-sans-pro)"/>
              </a:rPr>
              <a:t>SparkContext</a:t>
            </a:r>
            <a:r>
              <a:rPr lang="en-CA" sz="1600" b="0" i="0" dirty="0">
                <a:solidFill>
                  <a:srgbClr val="1F1F1F"/>
                </a:solidFill>
                <a:effectLst/>
                <a:latin typeface="var(--cds-font-family-source-sans-pro)"/>
              </a:rPr>
              <a:t> and </a:t>
            </a:r>
            <a:r>
              <a:rPr lang="en-CA" sz="1600" b="0" i="0" dirty="0" err="1">
                <a:solidFill>
                  <a:srgbClr val="1F1F1F"/>
                </a:solidFill>
                <a:effectLst/>
                <a:latin typeface="var(--cds-font-family-source-sans-pro)"/>
              </a:rPr>
              <a:t>SparkSession</a:t>
            </a:r>
            <a:r>
              <a:rPr lang="en-CA" sz="1600" b="0" i="0" dirty="0">
                <a:solidFill>
                  <a:srgbClr val="1F1F1F"/>
                </a:solidFill>
                <a:effectLst/>
                <a:latin typeface="var(--cds-font-family-source-sans-pro)"/>
              </a:rPr>
              <a:t> variables and providing Spark API access.</a:t>
            </a:r>
          </a:p>
        </p:txBody>
      </p:sp>
    </p:spTree>
    <p:extLst>
      <p:ext uri="{BB962C8B-B14F-4D97-AF65-F5344CB8AC3E}">
        <p14:creationId xmlns:p14="http://schemas.microsoft.com/office/powerpoint/2010/main" val="1507611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4828-B654-10D9-F080-2D586EDD2316}"/>
              </a:ext>
            </a:extLst>
          </p:cNvPr>
          <p:cNvSpPr txBox="1"/>
          <p:nvPr/>
        </p:nvSpPr>
        <p:spPr>
          <a:xfrm>
            <a:off x="3624943" y="2895600"/>
            <a:ext cx="4134915" cy="369332"/>
          </a:xfrm>
          <a:prstGeom prst="rect">
            <a:avLst/>
          </a:prstGeom>
          <a:noFill/>
        </p:spPr>
        <p:txBody>
          <a:bodyPr wrap="none" rtlCol="0">
            <a:spAutoFit/>
          </a:bodyPr>
          <a:lstStyle/>
          <a:p>
            <a:r>
              <a:rPr lang="en-US" u="sng" dirty="0"/>
              <a:t>PART 2 : SPARK RUNTIME ENVIRONMENTS</a:t>
            </a:r>
          </a:p>
        </p:txBody>
      </p:sp>
    </p:spTree>
    <p:extLst>
      <p:ext uri="{BB962C8B-B14F-4D97-AF65-F5344CB8AC3E}">
        <p14:creationId xmlns:p14="http://schemas.microsoft.com/office/powerpoint/2010/main" val="347140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26160-FABB-F831-C482-2BCCCD747318}"/>
              </a:ext>
            </a:extLst>
          </p:cNvPr>
          <p:cNvSpPr txBox="1"/>
          <p:nvPr/>
        </p:nvSpPr>
        <p:spPr>
          <a:xfrm>
            <a:off x="130628" y="185449"/>
            <a:ext cx="6096000" cy="369332"/>
          </a:xfrm>
          <a:prstGeom prst="rect">
            <a:avLst/>
          </a:prstGeom>
          <a:noFill/>
        </p:spPr>
        <p:txBody>
          <a:bodyPr wrap="square">
            <a:spAutoFit/>
          </a:bodyPr>
          <a:lstStyle/>
          <a:p>
            <a:pPr algn="l"/>
            <a:r>
              <a:rPr lang="en-CA" b="1" i="0" dirty="0">
                <a:effectLst/>
              </a:rPr>
              <a:t>Using Apache Spark on IBM Cloud</a:t>
            </a:r>
          </a:p>
        </p:txBody>
      </p:sp>
      <p:sp>
        <p:nvSpPr>
          <p:cNvPr id="5" name="TextBox 4">
            <a:extLst>
              <a:ext uri="{FF2B5EF4-FFF2-40B4-BE49-F238E27FC236}">
                <a16:creationId xmlns:a16="http://schemas.microsoft.com/office/drawing/2014/main" id="{7AD9AC85-5409-7774-F44D-587975A0E268}"/>
              </a:ext>
            </a:extLst>
          </p:cNvPr>
          <p:cNvSpPr txBox="1"/>
          <p:nvPr/>
        </p:nvSpPr>
        <p:spPr>
          <a:xfrm>
            <a:off x="3777342" y="0"/>
            <a:ext cx="8414658" cy="1028358"/>
          </a:xfrm>
          <a:prstGeom prst="rect">
            <a:avLst/>
          </a:prstGeom>
          <a:noFill/>
        </p:spPr>
        <p:txBody>
          <a:bodyPr wrap="square">
            <a:spAutoFit/>
          </a:bodyPr>
          <a:lstStyle/>
          <a:p>
            <a:pPr marL="285750" indent="-285750" algn="l">
              <a:lnSpc>
                <a:spcPct val="150000"/>
              </a:lnSpc>
              <a:buFont typeface="Wingdings" pitchFamily="2" charset="2"/>
              <a:buChar char="q"/>
            </a:pPr>
            <a:r>
              <a:rPr lang="en-CA" sz="1400" b="0" i="0" dirty="0">
                <a:solidFill>
                  <a:srgbClr val="333333"/>
                </a:solidFill>
                <a:effectLst/>
                <a:latin typeface="OpenSans"/>
              </a:rPr>
              <a:t>List the benefits of using Apache Spark on IBM Cloud, </a:t>
            </a:r>
          </a:p>
          <a:p>
            <a:pPr marL="285750" indent="-285750" algn="l">
              <a:lnSpc>
                <a:spcPct val="150000"/>
              </a:lnSpc>
              <a:buFont typeface="Wingdings" pitchFamily="2" charset="2"/>
              <a:buChar char="q"/>
            </a:pPr>
            <a:r>
              <a:rPr lang="en-CA" sz="1400" b="0" i="0" dirty="0">
                <a:solidFill>
                  <a:srgbClr val="333333"/>
                </a:solidFill>
                <a:effectLst/>
                <a:latin typeface="OpenSans"/>
              </a:rPr>
              <a:t>define AIOps and describe how Spark can be used within AIOps, </a:t>
            </a:r>
          </a:p>
          <a:p>
            <a:pPr marL="285750" indent="-285750" algn="l">
              <a:lnSpc>
                <a:spcPct val="150000"/>
              </a:lnSpc>
              <a:buFont typeface="Wingdings" pitchFamily="2" charset="2"/>
              <a:buChar char="q"/>
            </a:pPr>
            <a:r>
              <a:rPr lang="en-CA" sz="1400" b="0" i="0" dirty="0">
                <a:solidFill>
                  <a:srgbClr val="333333"/>
                </a:solidFill>
                <a:effectLst/>
                <a:latin typeface="OpenSans"/>
              </a:rPr>
              <a:t>describe how to use Spark with IBM Spectrum Conductor, IBM Watson and the IBM Analytics Engine</a:t>
            </a:r>
          </a:p>
        </p:txBody>
      </p:sp>
      <p:sp>
        <p:nvSpPr>
          <p:cNvPr id="7" name="TextBox 6">
            <a:extLst>
              <a:ext uri="{FF2B5EF4-FFF2-40B4-BE49-F238E27FC236}">
                <a16:creationId xmlns:a16="http://schemas.microsoft.com/office/drawing/2014/main" id="{13A2B826-8BBA-2278-F3C9-510B693B4CF2}"/>
              </a:ext>
            </a:extLst>
          </p:cNvPr>
          <p:cNvSpPr txBox="1"/>
          <p:nvPr/>
        </p:nvSpPr>
        <p:spPr>
          <a:xfrm>
            <a:off x="130628" y="4213815"/>
            <a:ext cx="11103429"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run Spark on a local cluster or a cloud.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However, it may be difficult to configure nodes in a local cluster so that they are visible and communicate properly.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Running Spark on a cloud streamlines deployment by </a:t>
            </a:r>
            <a:r>
              <a:rPr lang="en-CA" sz="1400" b="1" i="0" dirty="0">
                <a:solidFill>
                  <a:srgbClr val="333333"/>
                </a:solidFill>
                <a:effectLst/>
                <a:latin typeface="OpenSans"/>
              </a:rPr>
              <a:t>using pre-existing default configuration</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makes it </a:t>
            </a:r>
            <a:r>
              <a:rPr lang="en-CA" sz="1400" b="1" i="0" dirty="0">
                <a:solidFill>
                  <a:srgbClr val="333333"/>
                </a:solidFill>
                <a:effectLst/>
                <a:latin typeface="OpenSans"/>
              </a:rPr>
              <a:t>easy to scale up </a:t>
            </a:r>
            <a:r>
              <a:rPr lang="en-CA" sz="1400" b="0" i="0" dirty="0">
                <a:solidFill>
                  <a:srgbClr val="333333"/>
                </a:solidFill>
                <a:effectLst/>
                <a:latin typeface="OpenSans"/>
              </a:rPr>
              <a:t>the cluster to add nodes and increase compute power as needed.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Different cloud providers support running Spark on a </a:t>
            </a:r>
            <a:r>
              <a:rPr lang="en-CA" sz="1400" b="1" i="0" dirty="0">
                <a:solidFill>
                  <a:srgbClr val="333333"/>
                </a:solidFill>
                <a:effectLst/>
                <a:latin typeface="OpenSans"/>
              </a:rPr>
              <a:t>variety of cluster managers.</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Running Spark on an IBM cloud brings added benefits.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provides </a:t>
            </a:r>
            <a:r>
              <a:rPr lang="en-CA" sz="1400" b="1" i="0" dirty="0">
                <a:solidFill>
                  <a:srgbClr val="333333"/>
                </a:solidFill>
                <a:effectLst/>
                <a:latin typeface="OpenSans"/>
              </a:rPr>
              <a:t>enterprise grade security.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also tie into existing IBM big data solutions for </a:t>
            </a:r>
            <a:r>
              <a:rPr lang="en-CA" sz="1400" b="1" i="0" dirty="0">
                <a:solidFill>
                  <a:srgbClr val="333333"/>
                </a:solidFill>
                <a:effectLst/>
                <a:latin typeface="OpenSans"/>
              </a:rPr>
              <a:t>AIOps </a:t>
            </a:r>
            <a:r>
              <a:rPr lang="en-CA" sz="1400" b="0" i="0" dirty="0">
                <a:solidFill>
                  <a:srgbClr val="333333"/>
                </a:solidFill>
                <a:effectLst/>
                <a:latin typeface="OpenSans"/>
              </a:rPr>
              <a:t>and applications for </a:t>
            </a:r>
            <a:r>
              <a:rPr lang="en-CA" sz="1400" b="1" i="0" dirty="0">
                <a:solidFill>
                  <a:srgbClr val="333333"/>
                </a:solidFill>
                <a:effectLst/>
                <a:latin typeface="OpenSans"/>
              </a:rPr>
              <a:t>IBM Watson and the IBM Analytics Engine</a:t>
            </a:r>
          </a:p>
        </p:txBody>
      </p:sp>
      <p:pic>
        <p:nvPicPr>
          <p:cNvPr id="8" name="Picture 7">
            <a:extLst>
              <a:ext uri="{FF2B5EF4-FFF2-40B4-BE49-F238E27FC236}">
                <a16:creationId xmlns:a16="http://schemas.microsoft.com/office/drawing/2014/main" id="{21EF517B-1FB4-38A4-672A-63FDC63836BC}"/>
              </a:ext>
            </a:extLst>
          </p:cNvPr>
          <p:cNvPicPr>
            <a:picLocks noChangeAspect="1"/>
          </p:cNvPicPr>
          <p:nvPr/>
        </p:nvPicPr>
        <p:blipFill>
          <a:blip r:embed="rId2"/>
          <a:stretch>
            <a:fillRect/>
          </a:stretch>
        </p:blipFill>
        <p:spPr>
          <a:xfrm>
            <a:off x="4256314" y="1226263"/>
            <a:ext cx="6977743" cy="3263223"/>
          </a:xfrm>
          <a:prstGeom prst="rect">
            <a:avLst/>
          </a:prstGeom>
        </p:spPr>
      </p:pic>
    </p:spTree>
    <p:extLst>
      <p:ext uri="{BB962C8B-B14F-4D97-AF65-F5344CB8AC3E}">
        <p14:creationId xmlns:p14="http://schemas.microsoft.com/office/powerpoint/2010/main" val="309204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21310-945C-6F1B-B144-EAB4FBEF56C9}"/>
              </a:ext>
            </a:extLst>
          </p:cNvPr>
          <p:cNvPicPr>
            <a:picLocks noChangeAspect="1"/>
          </p:cNvPicPr>
          <p:nvPr/>
        </p:nvPicPr>
        <p:blipFill>
          <a:blip r:embed="rId2"/>
          <a:stretch>
            <a:fillRect/>
          </a:stretch>
        </p:blipFill>
        <p:spPr>
          <a:xfrm>
            <a:off x="249464" y="0"/>
            <a:ext cx="5095421" cy="2733404"/>
          </a:xfrm>
          <a:prstGeom prst="rect">
            <a:avLst/>
          </a:prstGeom>
        </p:spPr>
      </p:pic>
      <p:sp>
        <p:nvSpPr>
          <p:cNvPr id="4" name="TextBox 3">
            <a:extLst>
              <a:ext uri="{FF2B5EF4-FFF2-40B4-BE49-F238E27FC236}">
                <a16:creationId xmlns:a16="http://schemas.microsoft.com/office/drawing/2014/main" id="{5064682C-410C-B57D-6BA9-EA5E64D2F76D}"/>
              </a:ext>
            </a:extLst>
          </p:cNvPr>
          <p:cNvSpPr txBox="1"/>
          <p:nvPr/>
        </p:nvSpPr>
        <p:spPr>
          <a:xfrm>
            <a:off x="5584370" y="244065"/>
            <a:ext cx="6531429"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Spark Context starts when the application launches and must be created in the driver before </a:t>
            </a:r>
            <a:r>
              <a:rPr lang="en-CA" b="0" i="0" dirty="0" err="1">
                <a:solidFill>
                  <a:srgbClr val="333333"/>
                </a:solidFill>
                <a:effectLst/>
                <a:latin typeface="OpenSans"/>
              </a:rPr>
              <a:t>DataFrames</a:t>
            </a:r>
            <a:r>
              <a:rPr lang="en-CA" b="0" i="0" dirty="0">
                <a:solidFill>
                  <a:srgbClr val="333333"/>
                </a:solidFill>
                <a:effectLst/>
                <a:latin typeface="OpenSans"/>
              </a:rPr>
              <a:t> or RDDs.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Any </a:t>
            </a:r>
            <a:r>
              <a:rPr lang="en-CA" b="0" i="0" dirty="0" err="1">
                <a:solidFill>
                  <a:srgbClr val="333333"/>
                </a:solidFill>
                <a:effectLst/>
                <a:latin typeface="OpenSans"/>
              </a:rPr>
              <a:t>DataFrames</a:t>
            </a:r>
            <a:r>
              <a:rPr lang="en-CA" b="0" i="0" dirty="0">
                <a:solidFill>
                  <a:srgbClr val="333333"/>
                </a:solidFill>
                <a:effectLst/>
                <a:latin typeface="OpenSans"/>
              </a:rPr>
              <a:t> or RDDs created under the context are tied to it and the </a:t>
            </a:r>
            <a:r>
              <a:rPr lang="en-CA" b="1" i="0" dirty="0">
                <a:solidFill>
                  <a:srgbClr val="333333"/>
                </a:solidFill>
                <a:effectLst/>
                <a:latin typeface="OpenSans"/>
              </a:rPr>
              <a:t>context must remain active </a:t>
            </a:r>
            <a:r>
              <a:rPr lang="en-CA" b="0" i="0" dirty="0">
                <a:solidFill>
                  <a:srgbClr val="333333"/>
                </a:solidFill>
                <a:effectLst/>
                <a:latin typeface="OpenSans"/>
              </a:rPr>
              <a:t>for the life of them. </a:t>
            </a:r>
          </a:p>
        </p:txBody>
      </p:sp>
      <p:pic>
        <p:nvPicPr>
          <p:cNvPr id="5" name="Picture 4">
            <a:extLst>
              <a:ext uri="{FF2B5EF4-FFF2-40B4-BE49-F238E27FC236}">
                <a16:creationId xmlns:a16="http://schemas.microsoft.com/office/drawing/2014/main" id="{628B6022-99B7-B732-9363-B9485651D180}"/>
              </a:ext>
            </a:extLst>
          </p:cNvPr>
          <p:cNvPicPr>
            <a:picLocks noChangeAspect="1"/>
          </p:cNvPicPr>
          <p:nvPr/>
        </p:nvPicPr>
        <p:blipFill>
          <a:blip r:embed="rId3"/>
          <a:stretch>
            <a:fillRect/>
          </a:stretch>
        </p:blipFill>
        <p:spPr>
          <a:xfrm>
            <a:off x="178158" y="3328126"/>
            <a:ext cx="5406212" cy="2467257"/>
          </a:xfrm>
          <a:prstGeom prst="rect">
            <a:avLst/>
          </a:prstGeom>
        </p:spPr>
      </p:pic>
      <p:sp>
        <p:nvSpPr>
          <p:cNvPr id="7" name="TextBox 6">
            <a:extLst>
              <a:ext uri="{FF2B5EF4-FFF2-40B4-BE49-F238E27FC236}">
                <a16:creationId xmlns:a16="http://schemas.microsoft.com/office/drawing/2014/main" id="{B44958FC-B223-4133-10C8-8CFCC683959D}"/>
              </a:ext>
            </a:extLst>
          </p:cNvPr>
          <p:cNvSpPr txBox="1"/>
          <p:nvPr/>
        </p:nvSpPr>
        <p:spPr>
          <a:xfrm>
            <a:off x="5812970" y="3328126"/>
            <a:ext cx="6302829"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driver program creates work from the user code called “Jobs” (or computations that can be performed in parallel).</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Spark Context in the driver divides the jobs into tasks to be executed on the cluster</a:t>
            </a:r>
          </a:p>
        </p:txBody>
      </p:sp>
    </p:spTree>
    <p:extLst>
      <p:ext uri="{BB962C8B-B14F-4D97-AF65-F5344CB8AC3E}">
        <p14:creationId xmlns:p14="http://schemas.microsoft.com/office/powerpoint/2010/main" val="1525893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A57906-8390-A1B4-2E28-1B81F7C5E78A}"/>
              </a:ext>
            </a:extLst>
          </p:cNvPr>
          <p:cNvPicPr>
            <a:picLocks noChangeAspect="1"/>
          </p:cNvPicPr>
          <p:nvPr/>
        </p:nvPicPr>
        <p:blipFill>
          <a:blip r:embed="rId2"/>
          <a:stretch>
            <a:fillRect/>
          </a:stretch>
        </p:blipFill>
        <p:spPr>
          <a:xfrm>
            <a:off x="0" y="-1"/>
            <a:ext cx="5878286" cy="3145265"/>
          </a:xfrm>
          <a:prstGeom prst="rect">
            <a:avLst/>
          </a:prstGeom>
        </p:spPr>
      </p:pic>
      <p:sp>
        <p:nvSpPr>
          <p:cNvPr id="4" name="TextBox 3">
            <a:extLst>
              <a:ext uri="{FF2B5EF4-FFF2-40B4-BE49-F238E27FC236}">
                <a16:creationId xmlns:a16="http://schemas.microsoft.com/office/drawing/2014/main" id="{FA4E1A41-3B55-F250-0C9A-AFC129E3C74C}"/>
              </a:ext>
            </a:extLst>
          </p:cNvPr>
          <p:cNvSpPr txBox="1"/>
          <p:nvPr/>
        </p:nvSpPr>
        <p:spPr>
          <a:xfrm>
            <a:off x="5878286" y="0"/>
            <a:ext cx="609600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“AIOps” means applying artificial intelligence to automate or enhance IT operations.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AIOps helps you: Collect, aggregate and work with large volumes of operations data, identify events and patterns in large or complex infrastructure systems, quickly diagnose the root causes of issues so you can report or fix them automatically. </a:t>
            </a:r>
          </a:p>
        </p:txBody>
      </p:sp>
      <p:pic>
        <p:nvPicPr>
          <p:cNvPr id="5" name="Picture 4">
            <a:extLst>
              <a:ext uri="{FF2B5EF4-FFF2-40B4-BE49-F238E27FC236}">
                <a16:creationId xmlns:a16="http://schemas.microsoft.com/office/drawing/2014/main" id="{3ACB2F11-1D42-53A8-D2AA-05A4C7BE0CB3}"/>
              </a:ext>
            </a:extLst>
          </p:cNvPr>
          <p:cNvPicPr>
            <a:picLocks noChangeAspect="1"/>
          </p:cNvPicPr>
          <p:nvPr/>
        </p:nvPicPr>
        <p:blipFill>
          <a:blip r:embed="rId3"/>
          <a:stretch>
            <a:fillRect/>
          </a:stretch>
        </p:blipFill>
        <p:spPr>
          <a:xfrm>
            <a:off x="0" y="3998685"/>
            <a:ext cx="5617029" cy="2859315"/>
          </a:xfrm>
          <a:prstGeom prst="rect">
            <a:avLst/>
          </a:prstGeom>
        </p:spPr>
      </p:pic>
      <p:sp>
        <p:nvSpPr>
          <p:cNvPr id="7" name="TextBox 6">
            <a:extLst>
              <a:ext uri="{FF2B5EF4-FFF2-40B4-BE49-F238E27FC236}">
                <a16:creationId xmlns:a16="http://schemas.microsoft.com/office/drawing/2014/main" id="{0A7511A8-3DEC-3CB7-A948-150DC24F1CF2}"/>
              </a:ext>
            </a:extLst>
          </p:cNvPr>
          <p:cNvSpPr txBox="1"/>
          <p:nvPr/>
        </p:nvSpPr>
        <p:spPr>
          <a:xfrm>
            <a:off x="5736771" y="3445830"/>
            <a:ext cx="6096000" cy="30087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is particularly well-suited for big data analytics.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ideal for processing large volumes of infrastructure data and applying machine learning to predict or identify operational issues.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IBM Cloud Pak for Watson AIOps offers solutions with Spark that can correlate data across your operations toolchain to bring insights or identify issues in real-time.</a:t>
            </a: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Examples could include data insights about </a:t>
            </a:r>
            <a:r>
              <a:rPr lang="en-CA" sz="1600" b="1" i="0" dirty="0">
                <a:solidFill>
                  <a:srgbClr val="1F1F1F"/>
                </a:solidFill>
                <a:effectLst/>
                <a:latin typeface="Source Sans Pro" panose="020B0503030403020204" pitchFamily="34" charset="0"/>
              </a:rPr>
              <a:t>tool availability, performance, or outages.</a:t>
            </a:r>
            <a:r>
              <a:rPr lang="en-CA" sz="1600" b="1" i="0" dirty="0">
                <a:solidFill>
                  <a:srgbClr val="333333"/>
                </a:solidFill>
                <a:effectLst/>
                <a:latin typeface="OpenSans"/>
              </a:rPr>
              <a:t> </a:t>
            </a:r>
          </a:p>
        </p:txBody>
      </p:sp>
    </p:spTree>
    <p:extLst>
      <p:ext uri="{BB962C8B-B14F-4D97-AF65-F5344CB8AC3E}">
        <p14:creationId xmlns:p14="http://schemas.microsoft.com/office/powerpoint/2010/main" val="4258998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2EE836-213A-31C3-DC98-FDD034E46879}"/>
              </a:ext>
            </a:extLst>
          </p:cNvPr>
          <p:cNvPicPr>
            <a:picLocks noChangeAspect="1"/>
          </p:cNvPicPr>
          <p:nvPr/>
        </p:nvPicPr>
        <p:blipFill>
          <a:blip r:embed="rId2"/>
          <a:stretch>
            <a:fillRect/>
          </a:stretch>
        </p:blipFill>
        <p:spPr>
          <a:xfrm>
            <a:off x="273050" y="139700"/>
            <a:ext cx="4940300" cy="2768600"/>
          </a:xfrm>
          <a:prstGeom prst="rect">
            <a:avLst/>
          </a:prstGeom>
        </p:spPr>
      </p:pic>
      <p:sp>
        <p:nvSpPr>
          <p:cNvPr id="4" name="TextBox 3">
            <a:extLst>
              <a:ext uri="{FF2B5EF4-FFF2-40B4-BE49-F238E27FC236}">
                <a16:creationId xmlns:a16="http://schemas.microsoft.com/office/drawing/2014/main" id="{582FCED1-FBD7-92C3-CDB5-5C256234D02C}"/>
              </a:ext>
            </a:extLst>
          </p:cNvPr>
          <p:cNvSpPr txBox="1"/>
          <p:nvPr/>
        </p:nvSpPr>
        <p:spPr>
          <a:xfrm>
            <a:off x="5115378" y="139700"/>
            <a:ext cx="6967765"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IBM Spectrum Conductor </a:t>
            </a:r>
            <a:r>
              <a:rPr lang="en-CA" sz="1600" b="0" i="0" dirty="0">
                <a:solidFill>
                  <a:srgbClr val="333333"/>
                </a:solidFill>
                <a:effectLst/>
                <a:latin typeface="OpenSans"/>
              </a:rPr>
              <a:t>is a </a:t>
            </a:r>
            <a:r>
              <a:rPr lang="en-CA" sz="1600" b="0" i="0" u="sng" dirty="0">
                <a:solidFill>
                  <a:srgbClr val="333333"/>
                </a:solidFill>
                <a:effectLst/>
                <a:latin typeface="OpenSans"/>
              </a:rPr>
              <a:t>multi-tenant platform </a:t>
            </a:r>
            <a:r>
              <a:rPr lang="en-CA" sz="1600" b="0" i="0" dirty="0">
                <a:solidFill>
                  <a:srgbClr val="333333"/>
                </a:solidFill>
                <a:effectLst/>
                <a:latin typeface="OpenSans"/>
              </a:rPr>
              <a:t>for deploying and </a:t>
            </a:r>
            <a:r>
              <a:rPr lang="en-CA" sz="1600" b="1" i="0" dirty="0">
                <a:solidFill>
                  <a:srgbClr val="333333"/>
                </a:solidFill>
                <a:effectLst/>
                <a:latin typeface="OpenSans"/>
              </a:rPr>
              <a:t>managing Spark </a:t>
            </a:r>
            <a:r>
              <a:rPr lang="en-CA" sz="1600" b="0" i="0" dirty="0">
                <a:solidFill>
                  <a:srgbClr val="333333"/>
                </a:solidFill>
                <a:effectLst/>
                <a:latin typeface="OpenSans"/>
              </a:rPr>
              <a:t>and other </a:t>
            </a:r>
            <a:r>
              <a:rPr lang="en-CA" sz="1600" b="1" i="0" dirty="0">
                <a:solidFill>
                  <a:srgbClr val="333333"/>
                </a:solidFill>
                <a:effectLst/>
                <a:latin typeface="OpenSans"/>
              </a:rPr>
              <a:t>frameworks on a cluster </a:t>
            </a:r>
            <a:r>
              <a:rPr lang="en-CA" sz="1600" b="0" i="0" dirty="0">
                <a:solidFill>
                  <a:srgbClr val="333333"/>
                </a:solidFill>
                <a:effectLst/>
                <a:latin typeface="OpenSans"/>
              </a:rPr>
              <a:t>with shared resources.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enables multiple Spark applications and versions to be run together, on a single large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Cluster resources can be divided up dynamically, avoiding downtime.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IBM Spectrum Conductor also </a:t>
            </a:r>
            <a:r>
              <a:rPr lang="en-CA" sz="1600" b="1" i="0" dirty="0">
                <a:solidFill>
                  <a:srgbClr val="333333"/>
                </a:solidFill>
                <a:effectLst/>
                <a:latin typeface="OpenSans"/>
              </a:rPr>
              <a:t>provides Spark with enterprise grade</a:t>
            </a:r>
            <a:r>
              <a:rPr lang="en-CA" sz="1600" b="0" i="0" dirty="0">
                <a:solidFill>
                  <a:srgbClr val="333333"/>
                </a:solidFill>
                <a:effectLst/>
                <a:latin typeface="OpenSans"/>
              </a:rPr>
              <a:t> </a:t>
            </a:r>
            <a:r>
              <a:rPr lang="en-CA" sz="1600" b="1" i="0" dirty="0">
                <a:solidFill>
                  <a:srgbClr val="333333"/>
                </a:solidFill>
                <a:effectLst/>
                <a:latin typeface="OpenSans"/>
              </a:rPr>
              <a:t>security.</a:t>
            </a:r>
          </a:p>
        </p:txBody>
      </p:sp>
      <p:pic>
        <p:nvPicPr>
          <p:cNvPr id="5" name="Picture 4">
            <a:extLst>
              <a:ext uri="{FF2B5EF4-FFF2-40B4-BE49-F238E27FC236}">
                <a16:creationId xmlns:a16="http://schemas.microsoft.com/office/drawing/2014/main" id="{FBADB06A-372F-3A15-9C69-A3B755B3B06B}"/>
              </a:ext>
            </a:extLst>
          </p:cNvPr>
          <p:cNvPicPr>
            <a:picLocks noChangeAspect="1"/>
          </p:cNvPicPr>
          <p:nvPr/>
        </p:nvPicPr>
        <p:blipFill>
          <a:blip r:embed="rId3"/>
          <a:stretch>
            <a:fillRect/>
          </a:stretch>
        </p:blipFill>
        <p:spPr>
          <a:xfrm>
            <a:off x="-1" y="3429000"/>
            <a:ext cx="5418909" cy="2895600"/>
          </a:xfrm>
          <a:prstGeom prst="rect">
            <a:avLst/>
          </a:prstGeom>
        </p:spPr>
      </p:pic>
      <p:sp>
        <p:nvSpPr>
          <p:cNvPr id="7" name="TextBox 6">
            <a:extLst>
              <a:ext uri="{FF2B5EF4-FFF2-40B4-BE49-F238E27FC236}">
                <a16:creationId xmlns:a16="http://schemas.microsoft.com/office/drawing/2014/main" id="{6798BEFB-D571-5479-AB2B-002A9A063072}"/>
              </a:ext>
            </a:extLst>
          </p:cNvPr>
          <p:cNvSpPr txBox="1"/>
          <p:nvPr/>
        </p:nvSpPr>
        <p:spPr>
          <a:xfrm>
            <a:off x="5337628" y="3396374"/>
            <a:ext cx="6854372"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IBM Watson </a:t>
            </a:r>
            <a:r>
              <a:rPr lang="en-CA" sz="1600" b="0" i="0" dirty="0">
                <a:solidFill>
                  <a:srgbClr val="333333"/>
                </a:solidFill>
                <a:effectLst/>
                <a:latin typeface="OpenSans"/>
              </a:rPr>
              <a:t>helps create </a:t>
            </a:r>
            <a:r>
              <a:rPr lang="en-CA" sz="1600" b="1" i="0" dirty="0">
                <a:solidFill>
                  <a:srgbClr val="333333"/>
                </a:solidFill>
                <a:effectLst/>
                <a:latin typeface="OpenSans"/>
              </a:rPr>
              <a:t>production-ready environments for AI and machine learning </a:t>
            </a:r>
            <a:r>
              <a:rPr lang="en-CA" sz="1600" b="0" i="0" dirty="0">
                <a:solidFill>
                  <a:srgbClr val="333333"/>
                </a:solidFill>
                <a:effectLst/>
                <a:latin typeface="OpenSans"/>
              </a:rPr>
              <a:t>by providing services, support and holistic workflows.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Reducing setup and maintenance saves time so you can concentrate on training Spark to enhance its machine learning capabilities.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IBM Analytics Engine </a:t>
            </a:r>
            <a:r>
              <a:rPr lang="en-CA" sz="1600" b="0" i="0" dirty="0">
                <a:solidFill>
                  <a:srgbClr val="333333"/>
                </a:solidFill>
                <a:effectLst/>
                <a:latin typeface="OpenSans"/>
              </a:rPr>
              <a:t>works </a:t>
            </a:r>
            <a:r>
              <a:rPr lang="en-CA" sz="1600" b="1" i="0" dirty="0">
                <a:solidFill>
                  <a:srgbClr val="333333"/>
                </a:solidFill>
                <a:effectLst/>
                <a:latin typeface="OpenSans"/>
              </a:rPr>
              <a:t>with Spark </a:t>
            </a:r>
            <a:r>
              <a:rPr lang="en-CA" sz="1600" b="0" i="0" dirty="0">
                <a:solidFill>
                  <a:srgbClr val="333333"/>
                </a:solidFill>
                <a:effectLst/>
                <a:latin typeface="OpenSans"/>
              </a:rPr>
              <a:t>to provide a flexible, scalable analytics solution. </a:t>
            </a:r>
          </a:p>
          <a:p>
            <a:pPr marL="285750" indent="-285750" algn="l">
              <a:lnSpc>
                <a:spcPct val="150000"/>
              </a:lnSpc>
              <a:buFont typeface="Arial" panose="020B0604020202020204" pitchFamily="34" charset="0"/>
              <a:buChar char="•"/>
            </a:pPr>
            <a:r>
              <a:rPr lang="en-CA" sz="1600" dirty="0">
                <a:solidFill>
                  <a:srgbClr val="333333"/>
                </a:solidFill>
                <a:latin typeface="OpenSans"/>
              </a:rPr>
              <a:t>I</a:t>
            </a:r>
            <a:r>
              <a:rPr lang="en-CA" sz="1600" b="0" i="0" dirty="0">
                <a:solidFill>
                  <a:srgbClr val="333333"/>
                </a:solidFill>
                <a:effectLst/>
                <a:latin typeface="OpenSans"/>
              </a:rPr>
              <a:t>t uses an </a:t>
            </a:r>
            <a:r>
              <a:rPr lang="en-CA" sz="1600" b="1" i="0" dirty="0">
                <a:solidFill>
                  <a:srgbClr val="333333"/>
                </a:solidFill>
                <a:effectLst/>
                <a:latin typeface="OpenSans"/>
              </a:rPr>
              <a:t>Apache Hadoop cluster framework </a:t>
            </a:r>
            <a:r>
              <a:rPr lang="en-CA" sz="1600" b="0" i="0" dirty="0">
                <a:solidFill>
                  <a:srgbClr val="333333"/>
                </a:solidFill>
                <a:effectLst/>
                <a:latin typeface="OpenSans"/>
              </a:rPr>
              <a:t>to separate</a:t>
            </a:r>
            <a:r>
              <a:rPr lang="en-CA" sz="1600" b="0" i="0" dirty="0">
                <a:solidFill>
                  <a:srgbClr val="333333"/>
                </a:solidFill>
                <a:effectLst/>
                <a:highlight>
                  <a:srgbClr val="FFFF00"/>
                </a:highlight>
                <a:latin typeface="OpenSans"/>
              </a:rPr>
              <a:t> storage and compute by storing data in object storage </a:t>
            </a:r>
            <a:r>
              <a:rPr lang="en-CA" sz="1600" b="0" i="0" dirty="0">
                <a:solidFill>
                  <a:srgbClr val="333333"/>
                </a:solidFill>
                <a:effectLst/>
                <a:latin typeface="OpenSans"/>
              </a:rPr>
              <a:t>such as IBM Cloud Object Storage.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means you only need to run compute nodes when needed. </a:t>
            </a:r>
          </a:p>
        </p:txBody>
      </p:sp>
    </p:spTree>
    <p:extLst>
      <p:ext uri="{BB962C8B-B14F-4D97-AF65-F5344CB8AC3E}">
        <p14:creationId xmlns:p14="http://schemas.microsoft.com/office/powerpoint/2010/main" val="2654663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9D5DCD-2EF3-B423-CE30-3AA5F2ACB75A}"/>
              </a:ext>
            </a:extLst>
          </p:cNvPr>
          <p:cNvPicPr>
            <a:picLocks noChangeAspect="1"/>
          </p:cNvPicPr>
          <p:nvPr/>
        </p:nvPicPr>
        <p:blipFill>
          <a:blip r:embed="rId2"/>
          <a:stretch>
            <a:fillRect/>
          </a:stretch>
        </p:blipFill>
        <p:spPr>
          <a:xfrm>
            <a:off x="2100207" y="2612571"/>
            <a:ext cx="7991586" cy="3827236"/>
          </a:xfrm>
          <a:prstGeom prst="rect">
            <a:avLst/>
          </a:prstGeom>
        </p:spPr>
      </p:pic>
    </p:spTree>
    <p:extLst>
      <p:ext uri="{BB962C8B-B14F-4D97-AF65-F5344CB8AC3E}">
        <p14:creationId xmlns:p14="http://schemas.microsoft.com/office/powerpoint/2010/main" val="2384057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7411E-A391-4D96-3415-7620FFDF13E0}"/>
              </a:ext>
            </a:extLst>
          </p:cNvPr>
          <p:cNvSpPr txBox="1"/>
          <p:nvPr/>
        </p:nvSpPr>
        <p:spPr>
          <a:xfrm>
            <a:off x="206829" y="196334"/>
            <a:ext cx="6096000" cy="369332"/>
          </a:xfrm>
          <a:prstGeom prst="rect">
            <a:avLst/>
          </a:prstGeom>
          <a:noFill/>
        </p:spPr>
        <p:txBody>
          <a:bodyPr wrap="square">
            <a:spAutoFit/>
          </a:bodyPr>
          <a:lstStyle/>
          <a:p>
            <a:pPr algn="l"/>
            <a:r>
              <a:rPr lang="en-CA" b="1" i="0" dirty="0">
                <a:effectLst/>
              </a:rPr>
              <a:t>Setting Apache Spark Configuration</a:t>
            </a:r>
          </a:p>
        </p:txBody>
      </p:sp>
      <p:sp>
        <p:nvSpPr>
          <p:cNvPr id="5" name="TextBox 4">
            <a:extLst>
              <a:ext uri="{FF2B5EF4-FFF2-40B4-BE49-F238E27FC236}">
                <a16:creationId xmlns:a16="http://schemas.microsoft.com/office/drawing/2014/main" id="{6810BC13-90B3-3E7F-AA1D-EDD2DE3946A1}"/>
              </a:ext>
            </a:extLst>
          </p:cNvPr>
          <p:cNvSpPr txBox="1"/>
          <p:nvPr/>
        </p:nvSpPr>
        <p:spPr>
          <a:xfrm>
            <a:off x="3875314" y="0"/>
            <a:ext cx="7173685"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the configuration types of an Apache Spark Application, </a:t>
            </a:r>
          </a:p>
          <a:p>
            <a:pPr marL="285750" indent="-285750" algn="l">
              <a:buFont typeface="Wingdings" pitchFamily="2" charset="2"/>
              <a:buChar char="q"/>
            </a:pPr>
            <a:r>
              <a:rPr lang="en-CA" sz="1400" b="0" i="0" dirty="0">
                <a:solidFill>
                  <a:srgbClr val="333333"/>
                </a:solidFill>
                <a:effectLst/>
                <a:latin typeface="OpenSans"/>
              </a:rPr>
              <a:t>explain the purpose and common options for each configuration type, </a:t>
            </a:r>
          </a:p>
          <a:p>
            <a:pPr marL="285750" indent="-285750" algn="l">
              <a:buFont typeface="Wingdings" pitchFamily="2" charset="2"/>
              <a:buChar char="q"/>
            </a:pPr>
            <a:r>
              <a:rPr lang="en-CA" sz="1400" b="0" i="0" dirty="0">
                <a:solidFill>
                  <a:srgbClr val="333333"/>
                </a:solidFill>
                <a:effectLst/>
                <a:latin typeface="OpenSans"/>
              </a:rPr>
              <a:t>describe when to use static or dynamic configuration. </a:t>
            </a:r>
          </a:p>
        </p:txBody>
      </p:sp>
      <p:pic>
        <p:nvPicPr>
          <p:cNvPr id="6" name="Picture 5">
            <a:extLst>
              <a:ext uri="{FF2B5EF4-FFF2-40B4-BE49-F238E27FC236}">
                <a16:creationId xmlns:a16="http://schemas.microsoft.com/office/drawing/2014/main" id="{8E2320B6-2759-EE39-25FB-052283FF5A12}"/>
              </a:ext>
            </a:extLst>
          </p:cNvPr>
          <p:cNvPicPr>
            <a:picLocks noChangeAspect="1"/>
          </p:cNvPicPr>
          <p:nvPr/>
        </p:nvPicPr>
        <p:blipFill>
          <a:blip r:embed="rId2"/>
          <a:stretch>
            <a:fillRect/>
          </a:stretch>
        </p:blipFill>
        <p:spPr>
          <a:xfrm>
            <a:off x="0" y="1409700"/>
            <a:ext cx="6172200" cy="2435186"/>
          </a:xfrm>
          <a:prstGeom prst="rect">
            <a:avLst/>
          </a:prstGeom>
        </p:spPr>
      </p:pic>
      <p:sp>
        <p:nvSpPr>
          <p:cNvPr id="8" name="TextBox 7">
            <a:extLst>
              <a:ext uri="{FF2B5EF4-FFF2-40B4-BE49-F238E27FC236}">
                <a16:creationId xmlns:a16="http://schemas.microsoft.com/office/drawing/2014/main" id="{1C01CB03-E8D9-9C30-BA38-7FB1D7E7D24A}"/>
              </a:ext>
            </a:extLst>
          </p:cNvPr>
          <p:cNvSpPr txBox="1"/>
          <p:nvPr/>
        </p:nvSpPr>
        <p:spPr>
          <a:xfrm>
            <a:off x="6172200" y="1305341"/>
            <a:ext cx="6096000"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configure a Spark Application </a:t>
            </a:r>
            <a:r>
              <a:rPr lang="en-CA" sz="1400" b="1" i="0" dirty="0">
                <a:solidFill>
                  <a:srgbClr val="333333"/>
                </a:solidFill>
                <a:effectLst/>
                <a:latin typeface="OpenSans"/>
              </a:rPr>
              <a:t>using three different methods: </a:t>
            </a:r>
          </a:p>
          <a:p>
            <a:pPr marL="285750" indent="-285750" algn="l">
              <a:lnSpc>
                <a:spcPct val="150000"/>
              </a:lnSpc>
              <a:buFont typeface="Arial" panose="020B0604020202020204" pitchFamily="34" charset="0"/>
              <a:buChar char="•"/>
            </a:pPr>
            <a:r>
              <a:rPr lang="en-CA" sz="1400" b="1" i="0" u="sng" dirty="0">
                <a:solidFill>
                  <a:srgbClr val="333333"/>
                </a:solidFill>
                <a:effectLst/>
                <a:highlight>
                  <a:srgbClr val="FFFF00"/>
                </a:highlight>
                <a:latin typeface="OpenSans"/>
              </a:rPr>
              <a:t>properties, environment variables, or logging configuration.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set Spark properties to adjust and control most application behaviors, including setting properties with the driver and sharing them with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Environment variables are loaded on each machine, so they can be adjusted on a per-machine basis if hardware or installed software differs between the cluster nodes.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logging is controlled by the log4j defaults file, which dictates what level of messages, such as info or errors, are logged to file or output to the driver during application execution.</a:t>
            </a:r>
          </a:p>
        </p:txBody>
      </p:sp>
    </p:spTree>
    <p:extLst>
      <p:ext uri="{BB962C8B-B14F-4D97-AF65-F5344CB8AC3E}">
        <p14:creationId xmlns:p14="http://schemas.microsoft.com/office/powerpoint/2010/main" val="1150062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3BEBB-CB1B-20C1-24F6-559708229EA1}"/>
              </a:ext>
            </a:extLst>
          </p:cNvPr>
          <p:cNvPicPr>
            <a:picLocks noChangeAspect="1"/>
          </p:cNvPicPr>
          <p:nvPr/>
        </p:nvPicPr>
        <p:blipFill>
          <a:blip r:embed="rId2"/>
          <a:stretch>
            <a:fillRect/>
          </a:stretch>
        </p:blipFill>
        <p:spPr>
          <a:xfrm>
            <a:off x="76201" y="-1"/>
            <a:ext cx="5660570" cy="2830285"/>
          </a:xfrm>
          <a:prstGeom prst="rect">
            <a:avLst/>
          </a:prstGeom>
        </p:spPr>
      </p:pic>
      <p:sp>
        <p:nvSpPr>
          <p:cNvPr id="4" name="TextBox 3">
            <a:extLst>
              <a:ext uri="{FF2B5EF4-FFF2-40B4-BE49-F238E27FC236}">
                <a16:creationId xmlns:a16="http://schemas.microsoft.com/office/drawing/2014/main" id="{97C516F1-AA5F-A278-EA3C-CB8B32F648FC}"/>
              </a:ext>
            </a:extLst>
          </p:cNvPr>
          <p:cNvSpPr txBox="1"/>
          <p:nvPr/>
        </p:nvSpPr>
        <p:spPr>
          <a:xfrm>
            <a:off x="5617028" y="128814"/>
            <a:ext cx="6498771"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a:t>
            </a:r>
            <a:r>
              <a:rPr lang="en-CA" sz="1400" b="1" i="0" dirty="0">
                <a:solidFill>
                  <a:srgbClr val="333333"/>
                </a:solidFill>
                <a:effectLst/>
                <a:latin typeface="OpenSans"/>
              </a:rPr>
              <a:t>configuration files </a:t>
            </a:r>
            <a:r>
              <a:rPr lang="en-CA" sz="1400" b="0" i="0" dirty="0">
                <a:solidFill>
                  <a:srgbClr val="333333"/>
                </a:solidFill>
                <a:effectLst/>
                <a:latin typeface="OpenSans"/>
              </a:rPr>
              <a:t>are located under the </a:t>
            </a:r>
            <a:r>
              <a:rPr lang="en-CA" sz="1400" b="1" i="0" dirty="0">
                <a:solidFill>
                  <a:srgbClr val="333333"/>
                </a:solidFill>
                <a:effectLst/>
                <a:latin typeface="OpenSans"/>
              </a:rPr>
              <a:t>“conf” directory </a:t>
            </a:r>
            <a:r>
              <a:rPr lang="en-CA" sz="1400" b="0" i="0" dirty="0">
                <a:solidFill>
                  <a:srgbClr val="333333"/>
                </a:solidFill>
                <a:effectLst/>
                <a:latin typeface="OpenSans"/>
              </a:rPr>
              <a:t>in the installation.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default, there are </a:t>
            </a:r>
            <a:r>
              <a:rPr lang="en-CA" sz="1400" b="1" i="0" dirty="0">
                <a:solidFill>
                  <a:srgbClr val="333333"/>
                </a:solidFill>
                <a:effectLst/>
                <a:latin typeface="OpenSans"/>
              </a:rPr>
              <a:t>no pre-existing files after installation</a:t>
            </a:r>
            <a:r>
              <a:rPr lang="en-CA" sz="1400" b="0" i="0" dirty="0">
                <a:solidFill>
                  <a:srgbClr val="333333"/>
                </a:solidFill>
                <a:effectLst/>
                <a:latin typeface="OpenSans"/>
              </a:rPr>
              <a:t>, however Spark provides </a:t>
            </a:r>
            <a:r>
              <a:rPr lang="en-CA" sz="1400" b="0" i="0" u="sng" dirty="0">
                <a:solidFill>
                  <a:srgbClr val="333333"/>
                </a:solidFill>
                <a:effectLst/>
                <a:latin typeface="OpenSans"/>
              </a:rPr>
              <a:t>a template for each configuration type </a:t>
            </a:r>
            <a:r>
              <a:rPr lang="en-CA" sz="1400" b="0" i="0" dirty="0">
                <a:solidFill>
                  <a:srgbClr val="333333"/>
                </a:solidFill>
                <a:effectLst/>
                <a:latin typeface="OpenSans"/>
              </a:rPr>
              <a:t>with the filenames shown here.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create the appropriate file by removing the ‘.template’ extension.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Inside the template files, are sample configurations for common settings.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t>
            </a:r>
            <a:r>
              <a:rPr lang="en-CA" sz="1400" b="0" i="0" dirty="0">
                <a:solidFill>
                  <a:srgbClr val="333333"/>
                </a:solidFill>
                <a:effectLst/>
                <a:highlight>
                  <a:srgbClr val="FFFF00"/>
                </a:highlight>
                <a:latin typeface="OpenSans"/>
              </a:rPr>
              <a:t>enable them by uncommenting.</a:t>
            </a:r>
          </a:p>
        </p:txBody>
      </p:sp>
      <p:pic>
        <p:nvPicPr>
          <p:cNvPr id="5" name="Picture 4">
            <a:extLst>
              <a:ext uri="{FF2B5EF4-FFF2-40B4-BE49-F238E27FC236}">
                <a16:creationId xmlns:a16="http://schemas.microsoft.com/office/drawing/2014/main" id="{B4CB3A12-3756-A6EE-1BD9-71ADAFF4DA11}"/>
              </a:ext>
            </a:extLst>
          </p:cNvPr>
          <p:cNvPicPr>
            <a:picLocks noChangeAspect="1"/>
          </p:cNvPicPr>
          <p:nvPr/>
        </p:nvPicPr>
        <p:blipFill>
          <a:blip r:embed="rId3"/>
          <a:stretch>
            <a:fillRect/>
          </a:stretch>
        </p:blipFill>
        <p:spPr>
          <a:xfrm>
            <a:off x="-1" y="3337377"/>
            <a:ext cx="6992967" cy="3008993"/>
          </a:xfrm>
          <a:prstGeom prst="rect">
            <a:avLst/>
          </a:prstGeom>
        </p:spPr>
      </p:pic>
      <p:sp>
        <p:nvSpPr>
          <p:cNvPr id="7" name="TextBox 6">
            <a:extLst>
              <a:ext uri="{FF2B5EF4-FFF2-40B4-BE49-F238E27FC236}">
                <a16:creationId xmlns:a16="http://schemas.microsoft.com/office/drawing/2014/main" id="{84C7F10D-4DB7-5EEE-0487-CA47CD300B7D}"/>
              </a:ext>
            </a:extLst>
          </p:cNvPr>
          <p:cNvSpPr txBox="1"/>
          <p:nvPr/>
        </p:nvSpPr>
        <p:spPr>
          <a:xfrm>
            <a:off x="6705600" y="3337377"/>
            <a:ext cx="54864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t>
            </a:r>
            <a:r>
              <a:rPr lang="en-CA" sz="1400" b="0" i="0" u="sng" dirty="0">
                <a:solidFill>
                  <a:srgbClr val="333333"/>
                </a:solidFill>
                <a:effectLst/>
                <a:latin typeface="OpenSans"/>
              </a:rPr>
              <a:t>configure Spark properties in a few different </a:t>
            </a:r>
            <a:r>
              <a:rPr lang="en-CA" sz="1400" b="0" i="0" dirty="0">
                <a:solidFill>
                  <a:srgbClr val="333333"/>
                </a:solidFill>
                <a:effectLst/>
                <a:latin typeface="OpenSans"/>
              </a:rPr>
              <a:t>ways.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driver program, you can set the configuration programmatically </a:t>
            </a:r>
            <a:r>
              <a:rPr lang="en-CA" sz="1400" b="1" i="0" dirty="0">
                <a:solidFill>
                  <a:srgbClr val="333333"/>
                </a:solidFill>
                <a:effectLst/>
                <a:latin typeface="OpenSans"/>
              </a:rPr>
              <a:t>when creating the </a:t>
            </a:r>
            <a:r>
              <a:rPr lang="en-CA" sz="1400" b="1" i="0" dirty="0" err="1">
                <a:solidFill>
                  <a:srgbClr val="333333"/>
                </a:solidFill>
                <a:effectLst/>
                <a:latin typeface="OpenSans"/>
              </a:rPr>
              <a:t>SparkSession</a:t>
            </a:r>
            <a:r>
              <a:rPr lang="en-CA" sz="1400" b="1" i="0" dirty="0">
                <a:solidFill>
                  <a:srgbClr val="333333"/>
                </a:solidFill>
                <a:effectLst/>
                <a:latin typeface="OpenSans"/>
              </a:rPr>
              <a:t> or by using a </a:t>
            </a:r>
            <a:r>
              <a:rPr lang="en-CA" sz="1400" b="1" i="0" dirty="0">
                <a:solidFill>
                  <a:srgbClr val="333333"/>
                </a:solidFill>
                <a:effectLst/>
                <a:highlight>
                  <a:srgbClr val="FFFF00"/>
                </a:highlight>
                <a:latin typeface="OpenSans"/>
              </a:rPr>
              <a:t>separate </a:t>
            </a:r>
            <a:r>
              <a:rPr lang="en-CA" sz="1400" b="1" i="0" dirty="0" err="1">
                <a:solidFill>
                  <a:srgbClr val="333333"/>
                </a:solidFill>
                <a:effectLst/>
                <a:highlight>
                  <a:srgbClr val="FFFF00"/>
                </a:highlight>
                <a:latin typeface="OpenSans"/>
              </a:rPr>
              <a:t>SparkConf</a:t>
            </a:r>
            <a:r>
              <a:rPr lang="en-CA" sz="1400" b="1" i="0" dirty="0">
                <a:solidFill>
                  <a:srgbClr val="333333"/>
                </a:solidFill>
                <a:effectLst/>
                <a:highlight>
                  <a:srgbClr val="FFFF00"/>
                </a:highlight>
                <a:latin typeface="OpenSans"/>
              </a:rPr>
              <a:t> object </a:t>
            </a:r>
            <a:r>
              <a:rPr lang="en-CA" sz="1400" b="0" i="0" dirty="0">
                <a:solidFill>
                  <a:srgbClr val="333333"/>
                </a:solidFill>
                <a:effectLst/>
                <a:highlight>
                  <a:srgbClr val="FFFF00"/>
                </a:highlight>
                <a:latin typeface="OpenSans"/>
              </a:rPr>
              <a:t>that is then passed into the session constructor.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Properties can be set in a configuration file found at </a:t>
            </a:r>
            <a:r>
              <a:rPr lang="en-CA" sz="1400" b="1" i="0" dirty="0">
                <a:solidFill>
                  <a:srgbClr val="333333"/>
                </a:solidFill>
                <a:effectLst/>
                <a:latin typeface="OpenSans"/>
              </a:rPr>
              <a:t>‘conf/spark-</a:t>
            </a:r>
            <a:r>
              <a:rPr lang="en-CA" sz="1400" b="1" i="0" dirty="0" err="1">
                <a:solidFill>
                  <a:srgbClr val="333333"/>
                </a:solidFill>
                <a:effectLst/>
                <a:latin typeface="OpenSans"/>
              </a:rPr>
              <a:t>defaults.conf</a:t>
            </a:r>
            <a:r>
              <a:rPr lang="en-CA" sz="1400" b="1" i="0" dirty="0">
                <a:solidFill>
                  <a:srgbClr val="333333"/>
                </a:solidFill>
                <a:effectLst/>
                <a:latin typeface="OpenSans"/>
              </a:rPr>
              <a:t>’</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Properties can also be set when launching the application with spark-submit, either by using provided options </a:t>
            </a:r>
            <a:r>
              <a:rPr lang="en-CA" sz="1400" b="1" i="0" dirty="0">
                <a:solidFill>
                  <a:srgbClr val="333333"/>
                </a:solidFill>
                <a:effectLst/>
                <a:latin typeface="OpenSans"/>
              </a:rPr>
              <a:t>such as ‘--master’ or using the “--conf” option with a key, value pair.</a:t>
            </a:r>
          </a:p>
        </p:txBody>
      </p:sp>
    </p:spTree>
    <p:extLst>
      <p:ext uri="{BB962C8B-B14F-4D97-AF65-F5344CB8AC3E}">
        <p14:creationId xmlns:p14="http://schemas.microsoft.com/office/powerpoint/2010/main" val="2240042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E0109B-F01F-DC0F-C728-E202464718C7}"/>
              </a:ext>
            </a:extLst>
          </p:cNvPr>
          <p:cNvPicPr>
            <a:picLocks noChangeAspect="1"/>
          </p:cNvPicPr>
          <p:nvPr/>
        </p:nvPicPr>
        <p:blipFill>
          <a:blip r:embed="rId2"/>
          <a:stretch>
            <a:fillRect/>
          </a:stretch>
        </p:blipFill>
        <p:spPr>
          <a:xfrm>
            <a:off x="-1" y="12679"/>
            <a:ext cx="6096001" cy="2970246"/>
          </a:xfrm>
          <a:prstGeom prst="rect">
            <a:avLst/>
          </a:prstGeom>
        </p:spPr>
      </p:pic>
      <p:sp>
        <p:nvSpPr>
          <p:cNvPr id="4" name="TextBox 3">
            <a:extLst>
              <a:ext uri="{FF2B5EF4-FFF2-40B4-BE49-F238E27FC236}">
                <a16:creationId xmlns:a16="http://schemas.microsoft.com/office/drawing/2014/main" id="{2B159FA1-BAE4-3693-DBC0-9B0972D5F7DB}"/>
              </a:ext>
            </a:extLst>
          </p:cNvPr>
          <p:cNvSpPr txBox="1"/>
          <p:nvPr/>
        </p:nvSpPr>
        <p:spPr>
          <a:xfrm>
            <a:off x="6183086" y="12680"/>
            <a:ext cx="6008913"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Spark properties can be set in different ways, let’s look at how they are </a:t>
            </a:r>
            <a:r>
              <a:rPr lang="en-CA" sz="1400" b="1" i="0" dirty="0">
                <a:solidFill>
                  <a:srgbClr val="333333"/>
                </a:solidFill>
                <a:effectLst/>
                <a:latin typeface="OpenSans"/>
              </a:rPr>
              <a:t>merged to build the final configuration </a:t>
            </a:r>
            <a:r>
              <a:rPr lang="en-CA" sz="1400" b="0" i="0" dirty="0">
                <a:solidFill>
                  <a:srgbClr val="333333"/>
                </a:solidFill>
                <a:effectLst/>
                <a:latin typeface="OpenSans"/>
              </a:rPr>
              <a:t>for the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configuration</a:t>
            </a:r>
            <a:r>
              <a:rPr lang="en-CA" sz="1400" b="0" i="0" dirty="0">
                <a:solidFill>
                  <a:srgbClr val="333333"/>
                </a:solidFill>
                <a:effectLst/>
                <a:latin typeface="OpenSans"/>
              </a:rPr>
              <a:t> set programmatically takes </a:t>
            </a:r>
            <a:r>
              <a:rPr lang="en-CA" sz="1400" b="1" i="0" dirty="0">
                <a:solidFill>
                  <a:srgbClr val="333333"/>
                </a:solidFill>
                <a:effectLst/>
                <a:latin typeface="OpenSans"/>
              </a:rPr>
              <a:t>the highest precedence.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means that if a configuration has already been set elsewhere or programmed into the application it </a:t>
            </a:r>
            <a:r>
              <a:rPr lang="en-CA" sz="1400" b="1" i="0" dirty="0">
                <a:solidFill>
                  <a:srgbClr val="333333"/>
                </a:solidFill>
                <a:effectLst/>
                <a:latin typeface="OpenSans"/>
              </a:rPr>
              <a:t>will be overwritten</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is the configuration provided with the </a:t>
            </a:r>
            <a:r>
              <a:rPr lang="en-CA" sz="1400" b="1" i="0" dirty="0">
                <a:solidFill>
                  <a:srgbClr val="333333"/>
                </a:solidFill>
                <a:effectLst/>
                <a:latin typeface="OpenSans"/>
              </a:rPr>
              <a:t>spark-submit script.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Last is any configuration set in the </a:t>
            </a:r>
            <a:r>
              <a:rPr lang="en-CA" sz="1400" b="1" i="0" dirty="0">
                <a:solidFill>
                  <a:srgbClr val="333333"/>
                </a:solidFill>
                <a:effectLst/>
                <a:latin typeface="OpenSans"/>
              </a:rPr>
              <a:t>spark-</a:t>
            </a:r>
            <a:r>
              <a:rPr lang="en-CA" sz="1400" b="1" i="0" dirty="0" err="1">
                <a:solidFill>
                  <a:srgbClr val="333333"/>
                </a:solidFill>
                <a:effectLst/>
                <a:latin typeface="OpenSans"/>
              </a:rPr>
              <a:t>defaults.conf</a:t>
            </a:r>
            <a:r>
              <a:rPr lang="en-CA" sz="1400" b="1" i="0" dirty="0">
                <a:solidFill>
                  <a:srgbClr val="333333"/>
                </a:solidFill>
                <a:effectLst/>
                <a:latin typeface="OpenSans"/>
              </a:rPr>
              <a:t> file.</a:t>
            </a:r>
          </a:p>
        </p:txBody>
      </p:sp>
      <p:pic>
        <p:nvPicPr>
          <p:cNvPr id="5" name="Picture 4">
            <a:extLst>
              <a:ext uri="{FF2B5EF4-FFF2-40B4-BE49-F238E27FC236}">
                <a16:creationId xmlns:a16="http://schemas.microsoft.com/office/drawing/2014/main" id="{BCC53094-D5DD-1A7D-9598-5BA91F9EF038}"/>
              </a:ext>
            </a:extLst>
          </p:cNvPr>
          <p:cNvPicPr>
            <a:picLocks noChangeAspect="1"/>
          </p:cNvPicPr>
          <p:nvPr/>
        </p:nvPicPr>
        <p:blipFill>
          <a:blip r:embed="rId3"/>
          <a:stretch>
            <a:fillRect/>
          </a:stretch>
        </p:blipFill>
        <p:spPr>
          <a:xfrm>
            <a:off x="126092" y="3429000"/>
            <a:ext cx="5695373" cy="2970245"/>
          </a:xfrm>
          <a:prstGeom prst="rect">
            <a:avLst/>
          </a:prstGeom>
        </p:spPr>
      </p:pic>
      <p:sp>
        <p:nvSpPr>
          <p:cNvPr id="7" name="TextBox 6">
            <a:extLst>
              <a:ext uri="{FF2B5EF4-FFF2-40B4-BE49-F238E27FC236}">
                <a16:creationId xmlns:a16="http://schemas.microsoft.com/office/drawing/2014/main" id="{E30E48C3-85CC-1A23-BA02-719888857EC2}"/>
              </a:ext>
            </a:extLst>
          </p:cNvPr>
          <p:cNvSpPr txBox="1"/>
          <p:nvPr/>
        </p:nvSpPr>
        <p:spPr>
          <a:xfrm>
            <a:off x="5821465" y="2908473"/>
            <a:ext cx="6457621"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Static configuration </a:t>
            </a:r>
            <a:r>
              <a:rPr lang="en-CA" sz="1400" b="0" i="0" dirty="0">
                <a:solidFill>
                  <a:srgbClr val="333333"/>
                </a:solidFill>
                <a:effectLst/>
                <a:latin typeface="OpenSans"/>
              </a:rPr>
              <a:t>refers to settings that are written </a:t>
            </a:r>
            <a:r>
              <a:rPr lang="en-CA" sz="1400" b="1" i="0" dirty="0">
                <a:solidFill>
                  <a:srgbClr val="333333"/>
                </a:solidFill>
                <a:effectLst/>
                <a:latin typeface="OpenSans"/>
              </a:rPr>
              <a:t>programmatically </a:t>
            </a:r>
            <a:r>
              <a:rPr lang="en-CA" sz="1400" b="0" i="0" dirty="0">
                <a:solidFill>
                  <a:srgbClr val="333333"/>
                </a:solidFill>
                <a:effectLst/>
                <a:latin typeface="OpenSans"/>
              </a:rPr>
              <a:t>into the application itself.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These settings are not usually changed </a:t>
            </a:r>
            <a:r>
              <a:rPr lang="en-CA" sz="1400" b="0" i="0" dirty="0">
                <a:solidFill>
                  <a:srgbClr val="333333"/>
                </a:solidFill>
                <a:effectLst/>
                <a:latin typeface="OpenSans"/>
              </a:rPr>
              <a:t>because </a:t>
            </a:r>
            <a:r>
              <a:rPr lang="en-CA" sz="1400" b="0" i="0" u="sng" dirty="0">
                <a:solidFill>
                  <a:srgbClr val="333333"/>
                </a:solidFill>
                <a:effectLst/>
                <a:latin typeface="OpenSans"/>
              </a:rPr>
              <a:t>it requires </a:t>
            </a:r>
            <a:r>
              <a:rPr lang="en-CA" sz="1400" b="0" i="0" dirty="0">
                <a:solidFill>
                  <a:srgbClr val="333333"/>
                </a:solidFill>
                <a:effectLst/>
                <a:latin typeface="OpenSans"/>
              </a:rPr>
              <a:t>modifying the </a:t>
            </a:r>
            <a:r>
              <a:rPr lang="en-CA" sz="1400" b="0" i="0" u="sng" dirty="0">
                <a:solidFill>
                  <a:srgbClr val="333333"/>
                </a:solidFill>
                <a:effectLst/>
                <a:latin typeface="OpenSans"/>
              </a:rPr>
              <a:t>application itself.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Use static configuration </a:t>
            </a:r>
            <a:r>
              <a:rPr lang="en-CA" sz="1400" b="0" i="0" dirty="0">
                <a:solidFill>
                  <a:srgbClr val="333333"/>
                </a:solidFill>
                <a:effectLst/>
                <a:latin typeface="OpenSans"/>
              </a:rPr>
              <a:t>for </a:t>
            </a:r>
            <a:r>
              <a:rPr lang="en-CA" sz="1400" b="1" i="0" dirty="0">
                <a:solidFill>
                  <a:srgbClr val="333333"/>
                </a:solidFill>
                <a:effectLst/>
                <a:highlight>
                  <a:srgbClr val="FFFF00"/>
                </a:highlight>
                <a:latin typeface="OpenSans"/>
              </a:rPr>
              <a:t>something that is unlikely to be changed or tweaked </a:t>
            </a:r>
            <a:r>
              <a:rPr lang="en-CA" sz="1400" b="0" i="0" dirty="0">
                <a:solidFill>
                  <a:srgbClr val="333333"/>
                </a:solidFill>
                <a:effectLst/>
                <a:latin typeface="OpenSans"/>
              </a:rPr>
              <a:t>between application runs, </a:t>
            </a:r>
            <a:r>
              <a:rPr lang="en-CA" sz="1400" b="0" i="0" u="sng" dirty="0">
                <a:solidFill>
                  <a:srgbClr val="333333"/>
                </a:solidFill>
                <a:effectLst/>
                <a:latin typeface="OpenSans"/>
              </a:rPr>
              <a:t>such as application name or other properties related to the application only.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you would not use static configuration when it depends on what type of cluster or resource requirements are available.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example here sets the application name property and there is an </a:t>
            </a:r>
            <a:r>
              <a:rPr lang="en-CA" sz="1400" b="1" i="0" dirty="0">
                <a:solidFill>
                  <a:srgbClr val="333333"/>
                </a:solidFill>
                <a:effectLst/>
                <a:latin typeface="OpenSans"/>
              </a:rPr>
              <a:t>additional configuration </a:t>
            </a:r>
            <a:r>
              <a:rPr lang="en-CA" sz="1400" b="0" i="0" dirty="0">
                <a:solidFill>
                  <a:srgbClr val="333333"/>
                </a:solidFill>
                <a:effectLst/>
                <a:latin typeface="OpenSans"/>
              </a:rPr>
              <a:t>to set the </a:t>
            </a:r>
            <a:r>
              <a:rPr lang="en-CA" sz="1400" b="1" i="0" dirty="0">
                <a:solidFill>
                  <a:srgbClr val="333333"/>
                </a:solidFill>
                <a:effectLst/>
                <a:latin typeface="OpenSans"/>
              </a:rPr>
              <a:t>maximum result </a:t>
            </a:r>
            <a:r>
              <a:rPr lang="en-CA" sz="1400" b="0" i="0" dirty="0">
                <a:solidFill>
                  <a:srgbClr val="333333"/>
                </a:solidFill>
                <a:effectLst/>
                <a:latin typeface="OpenSans"/>
              </a:rPr>
              <a:t>size in the driver </a:t>
            </a:r>
            <a:r>
              <a:rPr lang="en-CA" sz="1400" b="1" i="0" dirty="0">
                <a:solidFill>
                  <a:srgbClr val="333333"/>
                </a:solidFill>
                <a:effectLst/>
                <a:latin typeface="OpenSans"/>
              </a:rPr>
              <a:t>to 2 gigabytes.</a:t>
            </a:r>
          </a:p>
        </p:txBody>
      </p:sp>
    </p:spTree>
    <p:extLst>
      <p:ext uri="{BB962C8B-B14F-4D97-AF65-F5344CB8AC3E}">
        <p14:creationId xmlns:p14="http://schemas.microsoft.com/office/powerpoint/2010/main" val="25327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37CEC-FB12-2426-2571-1E5A0A20A15A}"/>
              </a:ext>
            </a:extLst>
          </p:cNvPr>
          <p:cNvPicPr>
            <a:picLocks noChangeAspect="1"/>
          </p:cNvPicPr>
          <p:nvPr/>
        </p:nvPicPr>
        <p:blipFill>
          <a:blip r:embed="rId2"/>
          <a:stretch>
            <a:fillRect/>
          </a:stretch>
        </p:blipFill>
        <p:spPr>
          <a:xfrm>
            <a:off x="0" y="97971"/>
            <a:ext cx="5067300" cy="2590800"/>
          </a:xfrm>
          <a:prstGeom prst="rect">
            <a:avLst/>
          </a:prstGeom>
        </p:spPr>
      </p:pic>
      <p:sp>
        <p:nvSpPr>
          <p:cNvPr id="4" name="TextBox 3">
            <a:extLst>
              <a:ext uri="{FF2B5EF4-FFF2-40B4-BE49-F238E27FC236}">
                <a16:creationId xmlns:a16="http://schemas.microsoft.com/office/drawing/2014/main" id="{FD2D6337-F476-D14C-D4A1-52CF1D078E42}"/>
              </a:ext>
            </a:extLst>
          </p:cNvPr>
          <p:cNvSpPr txBox="1"/>
          <p:nvPr/>
        </p:nvSpPr>
        <p:spPr>
          <a:xfrm>
            <a:off x="5067300" y="97971"/>
            <a:ext cx="6983186"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Spark dynamic configuration is useful </a:t>
            </a:r>
            <a:r>
              <a:rPr lang="en-CA" sz="1400" b="0" i="0" dirty="0">
                <a:solidFill>
                  <a:schemeClr val="accent2"/>
                </a:solidFill>
                <a:effectLst/>
                <a:highlight>
                  <a:srgbClr val="FFFF00"/>
                </a:highlight>
                <a:latin typeface="OpenSans"/>
              </a:rPr>
              <a:t>to avoid hardcoding specific values </a:t>
            </a:r>
            <a:r>
              <a:rPr lang="en-CA" sz="1400" b="0" i="0" dirty="0">
                <a:solidFill>
                  <a:srgbClr val="333333"/>
                </a:solidFill>
                <a:effectLst/>
                <a:latin typeface="OpenSans"/>
              </a:rPr>
              <a:t>in the application itself.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usually done for configuration such as </a:t>
            </a:r>
            <a:r>
              <a:rPr lang="en-CA" sz="1400" b="1" i="0" dirty="0">
                <a:solidFill>
                  <a:srgbClr val="333333"/>
                </a:solidFill>
                <a:effectLst/>
                <a:latin typeface="OpenSans"/>
              </a:rPr>
              <a:t>the master location</a:t>
            </a:r>
            <a:r>
              <a:rPr lang="en-CA" sz="1400" b="0" i="0" dirty="0">
                <a:solidFill>
                  <a:srgbClr val="333333"/>
                </a:solidFill>
                <a:effectLst/>
                <a:latin typeface="OpenSans"/>
              </a:rPr>
              <a:t>, so that the application can be launched on a cluster by simply </a:t>
            </a:r>
            <a:r>
              <a:rPr lang="en-CA" sz="1400" b="1" i="0" dirty="0">
                <a:solidFill>
                  <a:srgbClr val="333333"/>
                </a:solidFill>
                <a:effectLst/>
                <a:latin typeface="OpenSans"/>
              </a:rPr>
              <a:t>changing the master location</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Other examples include setting dynamically </a:t>
            </a:r>
            <a:r>
              <a:rPr lang="en-CA" sz="1400" b="1" i="0" dirty="0">
                <a:solidFill>
                  <a:srgbClr val="333333"/>
                </a:solidFill>
                <a:effectLst/>
                <a:latin typeface="OpenSans"/>
              </a:rPr>
              <a:t>how many cores </a:t>
            </a:r>
            <a:r>
              <a:rPr lang="en-CA" sz="1400" b="0" i="0" dirty="0">
                <a:solidFill>
                  <a:srgbClr val="333333"/>
                </a:solidFill>
                <a:effectLst/>
                <a:latin typeface="OpenSans"/>
              </a:rPr>
              <a:t>are used or how much </a:t>
            </a:r>
            <a:r>
              <a:rPr lang="en-CA" sz="1400" b="1" i="0" dirty="0">
                <a:solidFill>
                  <a:srgbClr val="333333"/>
                </a:solidFill>
                <a:effectLst/>
                <a:latin typeface="OpenSans"/>
              </a:rPr>
              <a:t>memory i</a:t>
            </a:r>
            <a:r>
              <a:rPr lang="en-CA" sz="1400" b="0" i="0" dirty="0">
                <a:solidFill>
                  <a:srgbClr val="333333"/>
                </a:solidFill>
                <a:effectLst/>
                <a:latin typeface="OpenSans"/>
              </a:rPr>
              <a:t>s </a:t>
            </a:r>
            <a:r>
              <a:rPr lang="en-CA" sz="1400" b="0" i="0" u="sng" dirty="0">
                <a:solidFill>
                  <a:srgbClr val="333333"/>
                </a:solidFill>
                <a:effectLst/>
                <a:latin typeface="OpenSans"/>
              </a:rPr>
              <a:t>reserved by each executor </a:t>
            </a:r>
            <a:r>
              <a:rPr lang="en-CA" sz="1400" b="0" i="0" dirty="0">
                <a:solidFill>
                  <a:srgbClr val="333333"/>
                </a:solidFill>
                <a:effectLst/>
                <a:latin typeface="OpenSans"/>
              </a:rPr>
              <a:t>so that they can be properly tuned for whatever cluster the application is run on.</a:t>
            </a:r>
          </a:p>
        </p:txBody>
      </p:sp>
      <p:pic>
        <p:nvPicPr>
          <p:cNvPr id="5" name="Picture 4">
            <a:extLst>
              <a:ext uri="{FF2B5EF4-FFF2-40B4-BE49-F238E27FC236}">
                <a16:creationId xmlns:a16="http://schemas.microsoft.com/office/drawing/2014/main" id="{9F30E081-13E2-68C9-99F6-BC96674DA5E0}"/>
              </a:ext>
            </a:extLst>
          </p:cNvPr>
          <p:cNvPicPr>
            <a:picLocks noChangeAspect="1"/>
          </p:cNvPicPr>
          <p:nvPr/>
        </p:nvPicPr>
        <p:blipFill>
          <a:blip r:embed="rId3"/>
          <a:stretch>
            <a:fillRect/>
          </a:stretch>
        </p:blipFill>
        <p:spPr>
          <a:xfrm>
            <a:off x="189317" y="2740838"/>
            <a:ext cx="5906683" cy="3396343"/>
          </a:xfrm>
          <a:prstGeom prst="rect">
            <a:avLst/>
          </a:prstGeom>
        </p:spPr>
      </p:pic>
      <p:sp>
        <p:nvSpPr>
          <p:cNvPr id="7" name="TextBox 6">
            <a:extLst>
              <a:ext uri="{FF2B5EF4-FFF2-40B4-BE49-F238E27FC236}">
                <a16:creationId xmlns:a16="http://schemas.microsoft.com/office/drawing/2014/main" id="{31BA1BCB-31AE-D12D-64E6-A449B9032FB3}"/>
              </a:ext>
            </a:extLst>
          </p:cNvPr>
          <p:cNvSpPr txBox="1"/>
          <p:nvPr/>
        </p:nvSpPr>
        <p:spPr>
          <a:xfrm>
            <a:off x="6096000" y="3284848"/>
            <a:ext cx="6096000"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a:t>
            </a:r>
            <a:r>
              <a:rPr lang="en-CA" sz="1600" b="1" i="0" dirty="0">
                <a:solidFill>
                  <a:srgbClr val="333333"/>
                </a:solidFill>
                <a:effectLst/>
                <a:latin typeface="OpenSans"/>
              </a:rPr>
              <a:t>are loaded from each machine in the cluster </a:t>
            </a:r>
            <a:r>
              <a:rPr lang="en-CA" sz="1600" b="0" i="0" dirty="0">
                <a:solidFill>
                  <a:srgbClr val="333333"/>
                </a:solidFill>
                <a:effectLst/>
                <a:latin typeface="OpenSans"/>
              </a:rPr>
              <a:t>when a Spark process is started.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Since these </a:t>
            </a:r>
            <a:r>
              <a:rPr lang="en-CA" sz="1600" b="1" i="0" dirty="0">
                <a:solidFill>
                  <a:srgbClr val="333333"/>
                </a:solidFill>
                <a:effectLst/>
                <a:latin typeface="OpenSans"/>
              </a:rPr>
              <a:t>can be loaded differently for each machine</a:t>
            </a:r>
            <a:r>
              <a:rPr lang="en-CA" sz="1600" b="0" i="0" dirty="0">
                <a:solidFill>
                  <a:srgbClr val="333333"/>
                </a:solidFill>
                <a:effectLst/>
                <a:latin typeface="OpenSans"/>
              </a:rPr>
              <a:t>, it can help configure specifics on a per-machine basis.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a:t>
            </a:r>
            <a:r>
              <a:rPr lang="en-CA" sz="1600" b="1" i="0" dirty="0">
                <a:solidFill>
                  <a:srgbClr val="333333"/>
                </a:solidFill>
                <a:effectLst/>
                <a:latin typeface="OpenSans"/>
              </a:rPr>
              <a:t>common usage is to ensure each machine in the cluster uses the same Python executable</a:t>
            </a:r>
            <a:r>
              <a:rPr lang="en-CA" sz="1600" b="0" i="0" dirty="0">
                <a:solidFill>
                  <a:srgbClr val="333333"/>
                </a:solidFill>
                <a:effectLst/>
                <a:latin typeface="OpenSans"/>
              </a:rPr>
              <a:t> by </a:t>
            </a:r>
            <a:r>
              <a:rPr lang="en-CA" sz="1600" b="0" i="0" dirty="0">
                <a:solidFill>
                  <a:schemeClr val="accent2"/>
                </a:solidFill>
                <a:effectLst/>
                <a:latin typeface="OpenSans"/>
              </a:rPr>
              <a:t>setting the “PYSPARK_PYTHON” environment variable.</a:t>
            </a:r>
          </a:p>
        </p:txBody>
      </p:sp>
    </p:spTree>
    <p:extLst>
      <p:ext uri="{BB962C8B-B14F-4D97-AF65-F5344CB8AC3E}">
        <p14:creationId xmlns:p14="http://schemas.microsoft.com/office/powerpoint/2010/main" val="3692284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16F84-3F5B-FB02-506C-41E9D3660E90}"/>
              </a:ext>
            </a:extLst>
          </p:cNvPr>
          <p:cNvPicPr>
            <a:picLocks noChangeAspect="1"/>
          </p:cNvPicPr>
          <p:nvPr/>
        </p:nvPicPr>
        <p:blipFill>
          <a:blip r:embed="rId2"/>
          <a:stretch>
            <a:fillRect/>
          </a:stretch>
        </p:blipFill>
        <p:spPr>
          <a:xfrm>
            <a:off x="-1" y="0"/>
            <a:ext cx="9492344" cy="4722906"/>
          </a:xfrm>
          <a:prstGeom prst="rect">
            <a:avLst/>
          </a:prstGeom>
        </p:spPr>
      </p:pic>
      <p:sp>
        <p:nvSpPr>
          <p:cNvPr id="4" name="TextBox 3">
            <a:extLst>
              <a:ext uri="{FF2B5EF4-FFF2-40B4-BE49-F238E27FC236}">
                <a16:creationId xmlns:a16="http://schemas.microsoft.com/office/drawing/2014/main" id="{FF47B8ED-F628-9B05-CACC-49BF6F9398AE}"/>
              </a:ext>
            </a:extLst>
          </p:cNvPr>
          <p:cNvSpPr txBox="1"/>
          <p:nvPr/>
        </p:nvSpPr>
        <p:spPr>
          <a:xfrm>
            <a:off x="0" y="4876523"/>
            <a:ext cx="12289972"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Spark logging is controlled using log4j and the configuration is read through ‘conf/log4j-properties’.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333333"/>
                </a:solidFill>
                <a:effectLst/>
                <a:latin typeface="OpenSans"/>
              </a:rPr>
              <a:t>Here you can adjust a log level to determine which messages (such as debug, info or errors) are shown in the Spark logs.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Log4j allows the configuration to set where the logs are sent to and adjust specific components of Spark or third-party libraries.</a:t>
            </a:r>
          </a:p>
        </p:txBody>
      </p:sp>
    </p:spTree>
    <p:extLst>
      <p:ext uri="{BB962C8B-B14F-4D97-AF65-F5344CB8AC3E}">
        <p14:creationId xmlns:p14="http://schemas.microsoft.com/office/powerpoint/2010/main" val="2027731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8C9E4-C0EF-BD03-4EC0-6472DF8A782A}"/>
              </a:ext>
            </a:extLst>
          </p:cNvPr>
          <p:cNvPicPr>
            <a:picLocks noChangeAspect="1"/>
          </p:cNvPicPr>
          <p:nvPr/>
        </p:nvPicPr>
        <p:blipFill>
          <a:blip r:embed="rId2"/>
          <a:stretch>
            <a:fillRect/>
          </a:stretch>
        </p:blipFill>
        <p:spPr>
          <a:xfrm>
            <a:off x="2309586" y="1338942"/>
            <a:ext cx="8244356" cy="3766457"/>
          </a:xfrm>
          <a:prstGeom prst="rect">
            <a:avLst/>
          </a:prstGeom>
        </p:spPr>
      </p:pic>
    </p:spTree>
    <p:extLst>
      <p:ext uri="{BB962C8B-B14F-4D97-AF65-F5344CB8AC3E}">
        <p14:creationId xmlns:p14="http://schemas.microsoft.com/office/powerpoint/2010/main" val="3926572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9C702A-54D6-D0A5-727E-1005BC804680}"/>
              </a:ext>
            </a:extLst>
          </p:cNvPr>
          <p:cNvSpPr txBox="1"/>
          <p:nvPr/>
        </p:nvSpPr>
        <p:spPr>
          <a:xfrm>
            <a:off x="261257" y="228991"/>
            <a:ext cx="6096000" cy="369332"/>
          </a:xfrm>
          <a:prstGeom prst="rect">
            <a:avLst/>
          </a:prstGeom>
          <a:noFill/>
        </p:spPr>
        <p:txBody>
          <a:bodyPr wrap="square">
            <a:spAutoFit/>
          </a:bodyPr>
          <a:lstStyle/>
          <a:p>
            <a:pPr algn="l"/>
            <a:r>
              <a:rPr lang="en-CA" b="1" i="0" u="sng" dirty="0">
                <a:effectLst/>
              </a:rPr>
              <a:t>Running Spark on Kubernetes</a:t>
            </a:r>
          </a:p>
        </p:txBody>
      </p:sp>
      <p:sp>
        <p:nvSpPr>
          <p:cNvPr id="5" name="TextBox 4">
            <a:extLst>
              <a:ext uri="{FF2B5EF4-FFF2-40B4-BE49-F238E27FC236}">
                <a16:creationId xmlns:a16="http://schemas.microsoft.com/office/drawing/2014/main" id="{DF1278AF-EB04-C76C-B92F-BA4E05E0A248}"/>
              </a:ext>
            </a:extLst>
          </p:cNvPr>
          <p:cNvSpPr txBox="1"/>
          <p:nvPr/>
        </p:nvSpPr>
        <p:spPr>
          <a:xfrm>
            <a:off x="3309257" y="118293"/>
            <a:ext cx="7249886"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when and why Kubernetes is used, </a:t>
            </a:r>
          </a:p>
          <a:p>
            <a:pPr marL="285750" indent="-285750" algn="l">
              <a:buFont typeface="Wingdings" pitchFamily="2" charset="2"/>
              <a:buChar char="q"/>
            </a:pPr>
            <a:r>
              <a:rPr lang="en-CA" sz="1400" b="0" i="0" dirty="0">
                <a:solidFill>
                  <a:srgbClr val="333333"/>
                </a:solidFill>
                <a:effectLst/>
                <a:latin typeface="OpenSans"/>
              </a:rPr>
              <a:t>describe how to run Kubernetes locally versus hosted on the cloud, </a:t>
            </a:r>
          </a:p>
          <a:p>
            <a:pPr marL="285750" indent="-285750" algn="l">
              <a:buFont typeface="Wingdings" pitchFamily="2" charset="2"/>
              <a:buChar char="q"/>
            </a:pPr>
            <a:r>
              <a:rPr lang="en-CA" sz="1400" b="0" i="0" dirty="0">
                <a:solidFill>
                  <a:srgbClr val="333333"/>
                </a:solidFill>
                <a:effectLst/>
                <a:latin typeface="OpenSans"/>
              </a:rPr>
              <a:t>explain how to run Apache Spark on Kubernetes.</a:t>
            </a:r>
          </a:p>
        </p:txBody>
      </p:sp>
      <p:pic>
        <p:nvPicPr>
          <p:cNvPr id="6" name="Picture 5">
            <a:extLst>
              <a:ext uri="{FF2B5EF4-FFF2-40B4-BE49-F238E27FC236}">
                <a16:creationId xmlns:a16="http://schemas.microsoft.com/office/drawing/2014/main" id="{BF96933B-CC88-2614-193F-86FC7D52E3A3}"/>
              </a:ext>
            </a:extLst>
          </p:cNvPr>
          <p:cNvPicPr>
            <a:picLocks noChangeAspect="1"/>
          </p:cNvPicPr>
          <p:nvPr/>
        </p:nvPicPr>
        <p:blipFill>
          <a:blip r:embed="rId2"/>
          <a:stretch>
            <a:fillRect/>
          </a:stretch>
        </p:blipFill>
        <p:spPr>
          <a:xfrm>
            <a:off x="-1" y="967655"/>
            <a:ext cx="6095999" cy="3109888"/>
          </a:xfrm>
          <a:prstGeom prst="rect">
            <a:avLst/>
          </a:prstGeom>
        </p:spPr>
      </p:pic>
      <p:sp>
        <p:nvSpPr>
          <p:cNvPr id="8" name="TextBox 7">
            <a:extLst>
              <a:ext uri="{FF2B5EF4-FFF2-40B4-BE49-F238E27FC236}">
                <a16:creationId xmlns:a16="http://schemas.microsoft.com/office/drawing/2014/main" id="{337825A5-9003-B5D7-A604-9F376A7FAC1A}"/>
              </a:ext>
            </a:extLst>
          </p:cNvPr>
          <p:cNvSpPr txBox="1"/>
          <p:nvPr/>
        </p:nvSpPr>
        <p:spPr>
          <a:xfrm>
            <a:off x="6183086" y="1128824"/>
            <a:ext cx="609600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Kubernetes (also abbreviated as “k8s”), is a popular framework for running containerized applications on a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It’s an open-source system that is highly scalable and provides flexible deployments to the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Kubernetes is portable, so it can be run in the same way whether you are running it in the cloud or on-premises.</a:t>
            </a:r>
          </a:p>
        </p:txBody>
      </p:sp>
    </p:spTree>
    <p:extLst>
      <p:ext uri="{BB962C8B-B14F-4D97-AF65-F5344CB8AC3E}">
        <p14:creationId xmlns:p14="http://schemas.microsoft.com/office/powerpoint/2010/main" val="41412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79D1E-86D7-B041-D414-DBF39AD3BDB8}"/>
              </a:ext>
            </a:extLst>
          </p:cNvPr>
          <p:cNvPicPr>
            <a:picLocks noChangeAspect="1"/>
          </p:cNvPicPr>
          <p:nvPr/>
        </p:nvPicPr>
        <p:blipFill>
          <a:blip r:embed="rId2"/>
          <a:stretch>
            <a:fillRect/>
          </a:stretch>
        </p:blipFill>
        <p:spPr>
          <a:xfrm>
            <a:off x="0" y="3235404"/>
            <a:ext cx="5575370" cy="2795281"/>
          </a:xfrm>
          <a:prstGeom prst="rect">
            <a:avLst/>
          </a:prstGeom>
        </p:spPr>
      </p:pic>
      <p:pic>
        <p:nvPicPr>
          <p:cNvPr id="4" name="Picture 3">
            <a:extLst>
              <a:ext uri="{FF2B5EF4-FFF2-40B4-BE49-F238E27FC236}">
                <a16:creationId xmlns:a16="http://schemas.microsoft.com/office/drawing/2014/main" id="{565EF619-34DF-1B16-93D6-59FADD03303D}"/>
              </a:ext>
            </a:extLst>
          </p:cNvPr>
          <p:cNvPicPr>
            <a:picLocks noChangeAspect="1"/>
          </p:cNvPicPr>
          <p:nvPr/>
        </p:nvPicPr>
        <p:blipFill>
          <a:blip r:embed="rId3"/>
          <a:stretch>
            <a:fillRect/>
          </a:stretch>
        </p:blipFill>
        <p:spPr>
          <a:xfrm>
            <a:off x="-1" y="0"/>
            <a:ext cx="5040993" cy="2709898"/>
          </a:xfrm>
          <a:prstGeom prst="rect">
            <a:avLst/>
          </a:prstGeom>
        </p:spPr>
      </p:pic>
      <p:sp>
        <p:nvSpPr>
          <p:cNvPr id="6" name="TextBox 5">
            <a:extLst>
              <a:ext uri="{FF2B5EF4-FFF2-40B4-BE49-F238E27FC236}">
                <a16:creationId xmlns:a16="http://schemas.microsoft.com/office/drawing/2014/main" id="{99DF7F7F-CFF4-5224-E30E-64BCFE1A55C2}"/>
              </a:ext>
            </a:extLst>
          </p:cNvPr>
          <p:cNvSpPr txBox="1"/>
          <p:nvPr/>
        </p:nvSpPr>
        <p:spPr>
          <a:xfrm>
            <a:off x="5575370" y="3235405"/>
            <a:ext cx="6616630" cy="36137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Spark Worker is a cluster node that performs work.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Spark Executor utilizes a set portion of local resources as memory and compute cores, running one task per available core.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Each executor manages its data caching as dictated by the driver.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general, increasing executors and available cores increases the cluster’s parallelism.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Tasks run in separate threads until all cores are used.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 task finishes, the executor puts the results in a new RDD partition or transfers them back to the driver. </a:t>
            </a:r>
          </a:p>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Ideally, limit utilized cores to total cores available per node. For instance, an 8-core node could have 1 executor process using 8 cores.</a:t>
            </a:r>
          </a:p>
        </p:txBody>
      </p:sp>
      <p:sp>
        <p:nvSpPr>
          <p:cNvPr id="8" name="TextBox 7">
            <a:extLst>
              <a:ext uri="{FF2B5EF4-FFF2-40B4-BE49-F238E27FC236}">
                <a16:creationId xmlns:a16="http://schemas.microsoft.com/office/drawing/2014/main" id="{FB81426C-38AA-3B2C-E672-EAAE91103BF1}"/>
              </a:ext>
            </a:extLst>
          </p:cNvPr>
          <p:cNvSpPr txBox="1"/>
          <p:nvPr/>
        </p:nvSpPr>
        <p:spPr>
          <a:xfrm>
            <a:off x="5080906" y="332014"/>
            <a:ext cx="7111094" cy="7927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Tasks from a given job operate on different data subsets, called Partitions.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means tasks can run in parallel in the Executors.</a:t>
            </a:r>
          </a:p>
        </p:txBody>
      </p:sp>
    </p:spTree>
    <p:extLst>
      <p:ext uri="{BB962C8B-B14F-4D97-AF65-F5344CB8AC3E}">
        <p14:creationId xmlns:p14="http://schemas.microsoft.com/office/powerpoint/2010/main" val="614811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8B4187-49E3-6DDC-A099-610CEEB0B2D4}"/>
              </a:ext>
            </a:extLst>
          </p:cNvPr>
          <p:cNvPicPr>
            <a:picLocks noChangeAspect="1"/>
          </p:cNvPicPr>
          <p:nvPr/>
        </p:nvPicPr>
        <p:blipFill>
          <a:blip r:embed="rId2"/>
          <a:stretch>
            <a:fillRect/>
          </a:stretch>
        </p:blipFill>
        <p:spPr>
          <a:xfrm>
            <a:off x="-1" y="87085"/>
            <a:ext cx="6020957" cy="2917371"/>
          </a:xfrm>
          <a:prstGeom prst="rect">
            <a:avLst/>
          </a:prstGeom>
        </p:spPr>
      </p:pic>
      <p:sp>
        <p:nvSpPr>
          <p:cNvPr id="4" name="TextBox 3">
            <a:extLst>
              <a:ext uri="{FF2B5EF4-FFF2-40B4-BE49-F238E27FC236}">
                <a16:creationId xmlns:a16="http://schemas.microsoft.com/office/drawing/2014/main" id="{95465E49-C8DE-64E7-6243-A39A3AD61EAB}"/>
              </a:ext>
            </a:extLst>
          </p:cNvPr>
          <p:cNvSpPr txBox="1"/>
          <p:nvPr/>
        </p:nvSpPr>
        <p:spPr>
          <a:xfrm>
            <a:off x="6140699" y="87085"/>
            <a:ext cx="6096000" cy="463588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Kubernetes is used to manage containers that run distributed systems, such as Spark, in a more flexible and resilient way.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provides flexibility in the way cluster resources are used and is more resilient if an application errors out or nodes fail.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Kub</a:t>
            </a:r>
            <a:r>
              <a:rPr lang="en-CA" sz="1600" b="0" i="0" u="sng" dirty="0">
                <a:solidFill>
                  <a:srgbClr val="333333"/>
                </a:solidFill>
                <a:effectLst/>
                <a:latin typeface="OpenSans"/>
              </a:rPr>
              <a:t>ernetes has many benefits</a:t>
            </a:r>
            <a:r>
              <a:rPr lang="en-CA" sz="1600" b="0" i="0" dirty="0">
                <a:solidFill>
                  <a:srgbClr val="333333"/>
                </a:solidFill>
                <a:effectLst/>
                <a:latin typeface="OpenSans"/>
              </a:rPr>
              <a:t>, including:</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Network service discovery and</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cluster load balancing, Automating scale up and down of systems on the cluster,</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making the cluster easier to manage with maximum up-time </a:t>
            </a:r>
            <a:r>
              <a:rPr lang="en-CA" sz="2000" b="0" i="0" dirty="0">
                <a:solidFill>
                  <a:srgbClr val="333333"/>
                </a:solidFill>
                <a:effectLst/>
                <a:latin typeface="OpenSans"/>
              </a:rPr>
              <a:t>Orchestrating storage to make better use of what is available.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t>
            </a:r>
            <a:r>
              <a:rPr lang="gu-IN" sz="1400" b="0" i="0" dirty="0">
                <a:solidFill>
                  <a:srgbClr val="3C4043"/>
                </a:solidFill>
                <a:effectLst/>
                <a:latin typeface="Roboto" panose="02000000000000000000" pitchFamily="2" charset="0"/>
              </a:rPr>
              <a:t>જે ઉપલબ્ધ છે તેનો બહેતર ઉપયોગ કરવા માટે </a:t>
            </a:r>
            <a:r>
              <a:rPr lang="gu-IN" sz="1400" b="0" i="0" dirty="0" err="1">
                <a:solidFill>
                  <a:srgbClr val="3C4043"/>
                </a:solidFill>
                <a:effectLst/>
                <a:latin typeface="Roboto" panose="02000000000000000000" pitchFamily="2" charset="0"/>
              </a:rPr>
              <a:t>સ્ટોરેજનું</a:t>
            </a:r>
            <a:r>
              <a:rPr lang="gu-IN" sz="1400" b="0" i="0" dirty="0">
                <a:solidFill>
                  <a:srgbClr val="3C4043"/>
                </a:solidFill>
                <a:effectLst/>
                <a:latin typeface="Roboto" panose="02000000000000000000" pitchFamily="2" charset="0"/>
              </a:rPr>
              <a:t> આયોજન કરવું.</a:t>
            </a:r>
            <a:r>
              <a:rPr lang="en-CA" sz="1400" b="0" i="0" dirty="0">
                <a:solidFill>
                  <a:srgbClr val="3C4043"/>
                </a:solidFill>
                <a:effectLst/>
                <a:latin typeface="Roboto" panose="02000000000000000000" pitchFamily="2" charset="0"/>
              </a:rPr>
              <a:t>)</a:t>
            </a:r>
            <a:endParaRPr lang="en-CA" sz="2000" b="0" i="0" dirty="0">
              <a:solidFill>
                <a:srgbClr val="333333"/>
              </a:solidFill>
              <a:effectLst/>
              <a:latin typeface="OpenSans"/>
            </a:endParaRPr>
          </a:p>
        </p:txBody>
      </p:sp>
    </p:spTree>
    <p:extLst>
      <p:ext uri="{BB962C8B-B14F-4D97-AF65-F5344CB8AC3E}">
        <p14:creationId xmlns:p14="http://schemas.microsoft.com/office/powerpoint/2010/main" val="4087505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C1F345-3924-2D8C-DBD3-D3271F851AF4}"/>
              </a:ext>
            </a:extLst>
          </p:cNvPr>
          <p:cNvPicPr>
            <a:picLocks noChangeAspect="1"/>
          </p:cNvPicPr>
          <p:nvPr/>
        </p:nvPicPr>
        <p:blipFill>
          <a:blip r:embed="rId2"/>
          <a:stretch>
            <a:fillRect/>
          </a:stretch>
        </p:blipFill>
        <p:spPr>
          <a:xfrm>
            <a:off x="-1" y="-1"/>
            <a:ext cx="5892801" cy="2873829"/>
          </a:xfrm>
          <a:prstGeom prst="rect">
            <a:avLst/>
          </a:prstGeom>
        </p:spPr>
      </p:pic>
      <p:sp>
        <p:nvSpPr>
          <p:cNvPr id="4" name="TextBox 3">
            <a:extLst>
              <a:ext uri="{FF2B5EF4-FFF2-40B4-BE49-F238E27FC236}">
                <a16:creationId xmlns:a16="http://schemas.microsoft.com/office/drawing/2014/main" id="{36816C73-7736-F44C-B5B0-813BD151D3F7}"/>
              </a:ext>
            </a:extLst>
          </p:cNvPr>
          <p:cNvSpPr txBox="1"/>
          <p:nvPr/>
        </p:nvSpPr>
        <p:spPr>
          <a:xfrm>
            <a:off x="5693228" y="0"/>
            <a:ext cx="6498772"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a:t>
            </a:r>
            <a:r>
              <a:rPr lang="en-CA" sz="1400" b="1" i="0" dirty="0">
                <a:solidFill>
                  <a:srgbClr val="333333"/>
                </a:solidFill>
                <a:effectLst/>
                <a:latin typeface="OpenSans"/>
              </a:rPr>
              <a:t>Kubernetes </a:t>
            </a:r>
            <a:r>
              <a:rPr lang="en-CA" sz="1400" b="0" i="0" dirty="0">
                <a:solidFill>
                  <a:srgbClr val="333333"/>
                </a:solidFill>
                <a:effectLst/>
                <a:latin typeface="OpenSans"/>
              </a:rPr>
              <a:t>is </a:t>
            </a:r>
            <a:r>
              <a:rPr lang="en-CA" sz="1400" b="1" i="0" dirty="0">
                <a:solidFill>
                  <a:srgbClr val="333333"/>
                </a:solidFill>
                <a:effectLst/>
                <a:latin typeface="OpenSans"/>
              </a:rPr>
              <a:t>designed to work on a cluster</a:t>
            </a:r>
            <a:r>
              <a:rPr lang="en-CA" sz="1400" b="0" i="0" dirty="0">
                <a:solidFill>
                  <a:srgbClr val="333333"/>
                </a:solidFill>
                <a:effectLst/>
                <a:latin typeface="OpenSans"/>
              </a:rPr>
              <a:t>, it </a:t>
            </a:r>
            <a:r>
              <a:rPr lang="en-CA" sz="1400" b="0" i="0" u="sng" dirty="0">
                <a:solidFill>
                  <a:srgbClr val="333333"/>
                </a:solidFill>
                <a:effectLst/>
                <a:latin typeface="OpenSans"/>
              </a:rPr>
              <a:t>also supports </a:t>
            </a:r>
            <a:r>
              <a:rPr lang="en-CA" sz="1400" b="0" i="0" dirty="0">
                <a:solidFill>
                  <a:srgbClr val="333333"/>
                </a:solidFill>
                <a:effectLst/>
                <a:latin typeface="OpenSans"/>
              </a:rPr>
              <a:t>being hosted </a:t>
            </a:r>
            <a:r>
              <a:rPr lang="en-CA" sz="1400" b="0" i="0" u="sng" dirty="0">
                <a:solidFill>
                  <a:srgbClr val="333333"/>
                </a:solidFill>
                <a:effectLst/>
                <a:latin typeface="OpenSans"/>
              </a:rPr>
              <a:t>locally, on a single machine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try out a locally-hosted Kubernetes cluster, setting it up using tools such as </a:t>
            </a:r>
            <a:r>
              <a:rPr lang="en-CA" sz="1400" b="1" i="0" dirty="0" err="1">
                <a:solidFill>
                  <a:srgbClr val="333333"/>
                </a:solidFill>
                <a:effectLst/>
                <a:latin typeface="OpenSans"/>
              </a:rPr>
              <a:t>minikube</a:t>
            </a:r>
            <a:r>
              <a:rPr lang="en-CA" sz="1400" b="1"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commonly </a:t>
            </a:r>
            <a:r>
              <a:rPr lang="en-CA" sz="1400" b="0" i="0" u="sng" dirty="0">
                <a:solidFill>
                  <a:srgbClr val="333333"/>
                </a:solidFill>
                <a:effectLst/>
                <a:latin typeface="OpenSans"/>
              </a:rPr>
              <a:t>used</a:t>
            </a:r>
            <a:r>
              <a:rPr lang="en-CA" sz="1400" b="0" i="0" dirty="0">
                <a:solidFill>
                  <a:srgbClr val="333333"/>
                </a:solidFill>
                <a:effectLst/>
                <a:latin typeface="OpenSans"/>
              </a:rPr>
              <a:t> as a </a:t>
            </a:r>
            <a:r>
              <a:rPr lang="en-CA" sz="1400" b="0" i="0" u="sng" dirty="0">
                <a:solidFill>
                  <a:srgbClr val="333333"/>
                </a:solidFill>
                <a:effectLst/>
                <a:latin typeface="OpenSans"/>
              </a:rPr>
              <a:t>development environment, </a:t>
            </a:r>
            <a:r>
              <a:rPr lang="en-CA" sz="1400" b="0" i="0" dirty="0">
                <a:solidFill>
                  <a:srgbClr val="333333"/>
                </a:solidFill>
                <a:effectLst/>
                <a:latin typeface="OpenSans"/>
              </a:rPr>
              <a:t>enabling you to </a:t>
            </a:r>
            <a:r>
              <a:rPr lang="en-CA" sz="1400" b="1" i="0" dirty="0">
                <a:solidFill>
                  <a:srgbClr val="333333"/>
                </a:solidFill>
                <a:effectLst/>
                <a:latin typeface="OpenSans"/>
              </a:rPr>
              <a:t>apply changes locally first and test before putting them into production </a:t>
            </a:r>
            <a:r>
              <a:rPr lang="en-CA" sz="1400" b="0" i="0" dirty="0">
                <a:solidFill>
                  <a:srgbClr val="333333"/>
                </a:solidFill>
                <a:effectLst/>
                <a:latin typeface="OpenSans"/>
              </a:rPr>
              <a:t>on a cluster in the cloud. </a:t>
            </a:r>
          </a:p>
          <a:p>
            <a:pPr marL="285750" indent="-285750" algn="l">
              <a:lnSpc>
                <a:spcPct val="150000"/>
              </a:lnSpc>
              <a:buFont typeface="Arial" panose="020B0604020202020204" pitchFamily="34" charset="0"/>
              <a:buChar char="•"/>
            </a:pPr>
            <a:r>
              <a:rPr lang="en-CA" sz="1400" b="1" i="0" dirty="0">
                <a:effectLst/>
                <a:highlight>
                  <a:srgbClr val="C0C0C0"/>
                </a:highlight>
                <a:latin typeface="OpenSans"/>
              </a:rPr>
              <a:t>Containerization</a:t>
            </a:r>
            <a:r>
              <a:rPr lang="en-CA" sz="1400" b="0" i="0" dirty="0">
                <a:solidFill>
                  <a:schemeClr val="accent2"/>
                </a:solidFill>
                <a:effectLst/>
                <a:latin typeface="OpenSans"/>
              </a:rPr>
              <a:t> means that applications run the same way locally as they would on the cluster – </a:t>
            </a:r>
            <a:r>
              <a:rPr lang="en-CA" sz="1400" b="0" i="0" dirty="0">
                <a:solidFill>
                  <a:srgbClr val="333333"/>
                </a:solidFill>
                <a:effectLst/>
                <a:latin typeface="OpenSans"/>
              </a:rPr>
              <a:t>hence you can </a:t>
            </a:r>
            <a:r>
              <a:rPr lang="en-CA" sz="1400" b="0" i="0" u="sng" dirty="0">
                <a:solidFill>
                  <a:srgbClr val="333333"/>
                </a:solidFill>
                <a:effectLst/>
                <a:latin typeface="OpenSans"/>
              </a:rPr>
              <a:t>identify and resolve any issues more quickly </a:t>
            </a:r>
            <a:r>
              <a:rPr lang="en-CA" sz="1400" b="0" i="0" dirty="0">
                <a:solidFill>
                  <a:srgbClr val="333333"/>
                </a:solidFill>
                <a:effectLst/>
                <a:latin typeface="OpenSans"/>
              </a:rPr>
              <a:t>and easily.</a:t>
            </a:r>
          </a:p>
        </p:txBody>
      </p:sp>
      <p:pic>
        <p:nvPicPr>
          <p:cNvPr id="5" name="Picture 4">
            <a:extLst>
              <a:ext uri="{FF2B5EF4-FFF2-40B4-BE49-F238E27FC236}">
                <a16:creationId xmlns:a16="http://schemas.microsoft.com/office/drawing/2014/main" id="{BCD4E04F-B134-40EA-5400-EAF59DA5FD26}"/>
              </a:ext>
            </a:extLst>
          </p:cNvPr>
          <p:cNvPicPr>
            <a:picLocks noChangeAspect="1"/>
          </p:cNvPicPr>
          <p:nvPr/>
        </p:nvPicPr>
        <p:blipFill>
          <a:blip r:embed="rId3"/>
          <a:stretch>
            <a:fillRect/>
          </a:stretch>
        </p:blipFill>
        <p:spPr>
          <a:xfrm>
            <a:off x="0" y="3684815"/>
            <a:ext cx="5118100" cy="2514600"/>
          </a:xfrm>
          <a:prstGeom prst="rect">
            <a:avLst/>
          </a:prstGeom>
        </p:spPr>
      </p:pic>
      <p:sp>
        <p:nvSpPr>
          <p:cNvPr id="7" name="TextBox 6">
            <a:extLst>
              <a:ext uri="{FF2B5EF4-FFF2-40B4-BE49-F238E27FC236}">
                <a16:creationId xmlns:a16="http://schemas.microsoft.com/office/drawing/2014/main" id="{9AAB73F2-0F61-4F9D-4C3F-33B462CB1879}"/>
              </a:ext>
            </a:extLst>
          </p:cNvPr>
          <p:cNvSpPr txBox="1"/>
          <p:nvPr/>
        </p:nvSpPr>
        <p:spPr>
          <a:xfrm>
            <a:off x="5154386" y="3853594"/>
            <a:ext cx="7037614"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Running a Kubernetes cluster on a cloud is a good choice for production environments because of the ease of deployment and flexibility it provides.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are </a:t>
            </a:r>
            <a:r>
              <a:rPr lang="en-CA" sz="1400" b="1" i="0" dirty="0">
                <a:solidFill>
                  <a:srgbClr val="333333"/>
                </a:solidFill>
                <a:effectLst/>
                <a:latin typeface="OpenSans"/>
              </a:rPr>
              <a:t>two ways </a:t>
            </a:r>
            <a:r>
              <a:rPr lang="en-CA" sz="1400" b="0" i="0" dirty="0">
                <a:solidFill>
                  <a:srgbClr val="333333"/>
                </a:solidFill>
                <a:effectLst/>
                <a:latin typeface="OpenSans"/>
              </a:rPr>
              <a:t>to </a:t>
            </a:r>
            <a:r>
              <a:rPr lang="en-CA" sz="1400" b="0" i="0" u="sng" dirty="0">
                <a:solidFill>
                  <a:srgbClr val="333333"/>
                </a:solidFill>
                <a:effectLst/>
                <a:latin typeface="OpenSans"/>
              </a:rPr>
              <a:t>get started with Kubernetes on the cloud.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use </a:t>
            </a:r>
            <a:r>
              <a:rPr lang="en-CA" sz="1400" b="0" i="0" dirty="0">
                <a:solidFill>
                  <a:schemeClr val="accent2"/>
                </a:solidFill>
                <a:effectLst/>
                <a:latin typeface="OpenSans"/>
              </a:rPr>
              <a:t>existing tools to bootstrap the cluster and get the necessary components </a:t>
            </a:r>
            <a:r>
              <a:rPr lang="en-CA" sz="1400" b="0" i="0" dirty="0">
                <a:solidFill>
                  <a:srgbClr val="333333"/>
                </a:solidFill>
                <a:effectLst/>
                <a:latin typeface="OpenSans"/>
              </a:rPr>
              <a:t>in place.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Alternatively, </a:t>
            </a:r>
            <a:r>
              <a:rPr lang="en-CA" sz="1400" b="0" i="0" dirty="0">
                <a:solidFill>
                  <a:schemeClr val="accent2"/>
                </a:solidFill>
                <a:effectLst/>
                <a:latin typeface="OpenSans"/>
              </a:rPr>
              <a:t>use a certified Kubernetes provider </a:t>
            </a:r>
            <a:r>
              <a:rPr lang="en-CA" sz="1400" b="0" i="0" dirty="0">
                <a:solidFill>
                  <a:srgbClr val="333333"/>
                </a:solidFill>
                <a:effectLst/>
                <a:latin typeface="OpenSans"/>
              </a:rPr>
              <a:t>with a turnkey option to accelerate getting a Kubernetes cluster up.</a:t>
            </a:r>
          </a:p>
        </p:txBody>
      </p:sp>
    </p:spTree>
    <p:extLst>
      <p:ext uri="{BB962C8B-B14F-4D97-AF65-F5344CB8AC3E}">
        <p14:creationId xmlns:p14="http://schemas.microsoft.com/office/powerpoint/2010/main" val="3090752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B2FA8-543D-905A-7FF8-4EA4F85068DF}"/>
              </a:ext>
            </a:extLst>
          </p:cNvPr>
          <p:cNvPicPr>
            <a:picLocks noChangeAspect="1"/>
          </p:cNvPicPr>
          <p:nvPr/>
        </p:nvPicPr>
        <p:blipFill>
          <a:blip r:embed="rId2"/>
          <a:stretch>
            <a:fillRect/>
          </a:stretch>
        </p:blipFill>
        <p:spPr>
          <a:xfrm>
            <a:off x="0" y="0"/>
            <a:ext cx="6096000" cy="2927882"/>
          </a:xfrm>
          <a:prstGeom prst="rect">
            <a:avLst/>
          </a:prstGeom>
        </p:spPr>
      </p:pic>
      <p:sp>
        <p:nvSpPr>
          <p:cNvPr id="4" name="TextBox 3">
            <a:extLst>
              <a:ext uri="{FF2B5EF4-FFF2-40B4-BE49-F238E27FC236}">
                <a16:creationId xmlns:a16="http://schemas.microsoft.com/office/drawing/2014/main" id="{EBAA0DFB-3E88-740F-3DA3-AE8678A87A0F}"/>
              </a:ext>
            </a:extLst>
          </p:cNvPr>
          <p:cNvSpPr txBox="1"/>
          <p:nvPr/>
        </p:nvSpPr>
        <p:spPr>
          <a:xfrm>
            <a:off x="6096000" y="0"/>
            <a:ext cx="60960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Spark version 2.3 and above </a:t>
            </a:r>
            <a:r>
              <a:rPr lang="en-CA" sz="1400" b="0" i="0" dirty="0">
                <a:solidFill>
                  <a:srgbClr val="333333"/>
                </a:solidFill>
                <a:effectLst/>
                <a:latin typeface="OpenSans"/>
              </a:rPr>
              <a:t>can be run </a:t>
            </a:r>
            <a:r>
              <a:rPr lang="en-CA" sz="1400" b="1" i="0" dirty="0">
                <a:solidFill>
                  <a:srgbClr val="333333"/>
                </a:solidFill>
                <a:effectLst/>
                <a:latin typeface="OpenSans"/>
              </a:rPr>
              <a:t>on top of Kubernetes </a:t>
            </a:r>
            <a:r>
              <a:rPr lang="en-CA" sz="1400" b="0" i="0" dirty="0">
                <a:solidFill>
                  <a:srgbClr val="333333"/>
                </a:solidFill>
                <a:effectLst/>
                <a:latin typeface="OpenSans"/>
              </a:rPr>
              <a:t>as an alternative deployment mode when submitting a Spark application. </a:t>
            </a:r>
          </a:p>
          <a:p>
            <a:pPr algn="l">
              <a:lnSpc>
                <a:spcPct val="150000"/>
              </a:lnSpc>
            </a:pPr>
            <a:r>
              <a:rPr lang="en-CA" sz="1400" b="0" i="0" dirty="0">
                <a:solidFill>
                  <a:srgbClr val="333333"/>
                </a:solidFill>
                <a:effectLst/>
                <a:latin typeface="OpenSans"/>
              </a:rPr>
              <a:t>Using Spark on Kubernetes comes with some very </a:t>
            </a:r>
            <a:r>
              <a:rPr lang="en-CA" sz="1400" b="0" i="0" u="sng" dirty="0">
                <a:solidFill>
                  <a:srgbClr val="333333"/>
                </a:solidFill>
                <a:effectLst/>
                <a:latin typeface="OpenSans"/>
              </a:rPr>
              <a:t>useful benefits</a:t>
            </a:r>
            <a:r>
              <a:rPr lang="en-CA" sz="1400" b="0" i="0" dirty="0">
                <a:solidFill>
                  <a:srgbClr val="333333"/>
                </a:solidFill>
                <a:effectLst/>
                <a:latin typeface="OpenSans"/>
              </a:rPr>
              <a:t>.:</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Containerization means </a:t>
            </a:r>
            <a:r>
              <a:rPr lang="en-CA" sz="1400" b="1" i="0" dirty="0">
                <a:solidFill>
                  <a:srgbClr val="333333"/>
                </a:solidFill>
                <a:effectLst/>
                <a:latin typeface="OpenSans"/>
              </a:rPr>
              <a:t>Spark applications are more portable.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makes it </a:t>
            </a:r>
            <a:r>
              <a:rPr lang="en-CA" sz="1400" b="1" i="0" dirty="0">
                <a:solidFill>
                  <a:srgbClr val="333333"/>
                </a:solidFill>
                <a:effectLst/>
                <a:latin typeface="OpenSans"/>
              </a:rPr>
              <a:t>easier to manage dependencies </a:t>
            </a:r>
            <a:r>
              <a:rPr lang="en-CA" sz="1400" b="0" i="0" dirty="0">
                <a:solidFill>
                  <a:srgbClr val="333333"/>
                </a:solidFill>
                <a:effectLst/>
                <a:latin typeface="OpenSans"/>
              </a:rPr>
              <a:t>and setup the required environment throughout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Containerization </a:t>
            </a:r>
            <a:r>
              <a:rPr lang="en-CA" sz="1400" b="1" i="0" dirty="0">
                <a:solidFill>
                  <a:srgbClr val="333333"/>
                </a:solidFill>
                <a:effectLst/>
                <a:latin typeface="OpenSans"/>
              </a:rPr>
              <a:t>supports better resource sharing</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Multiple Spark applications running concurrently </a:t>
            </a:r>
            <a:r>
              <a:rPr lang="en-CA" sz="1400" b="0" i="0" dirty="0">
                <a:solidFill>
                  <a:srgbClr val="333333"/>
                </a:solidFill>
                <a:effectLst/>
                <a:latin typeface="OpenSans"/>
              </a:rPr>
              <a:t>can easily share the available resources and run in isolation of each other.</a:t>
            </a:r>
          </a:p>
        </p:txBody>
      </p:sp>
      <p:pic>
        <p:nvPicPr>
          <p:cNvPr id="5" name="Picture 4">
            <a:extLst>
              <a:ext uri="{FF2B5EF4-FFF2-40B4-BE49-F238E27FC236}">
                <a16:creationId xmlns:a16="http://schemas.microsoft.com/office/drawing/2014/main" id="{DB82C7AD-4E60-6475-ADCA-C28089E16278}"/>
              </a:ext>
            </a:extLst>
          </p:cNvPr>
          <p:cNvPicPr>
            <a:picLocks noChangeAspect="1"/>
          </p:cNvPicPr>
          <p:nvPr/>
        </p:nvPicPr>
        <p:blipFill>
          <a:blip r:embed="rId3"/>
          <a:stretch>
            <a:fillRect/>
          </a:stretch>
        </p:blipFill>
        <p:spPr>
          <a:xfrm>
            <a:off x="87754" y="3396719"/>
            <a:ext cx="6464117" cy="3363310"/>
          </a:xfrm>
          <a:prstGeom prst="rect">
            <a:avLst/>
          </a:prstGeom>
        </p:spPr>
      </p:pic>
      <p:sp>
        <p:nvSpPr>
          <p:cNvPr id="7" name="TextBox 6">
            <a:extLst>
              <a:ext uri="{FF2B5EF4-FFF2-40B4-BE49-F238E27FC236}">
                <a16:creationId xmlns:a16="http://schemas.microsoft.com/office/drawing/2014/main" id="{DD2C1767-8FCA-89E8-EF6F-1EC4161DF991}"/>
              </a:ext>
            </a:extLst>
          </p:cNvPr>
          <p:cNvSpPr txBox="1"/>
          <p:nvPr/>
        </p:nvSpPr>
        <p:spPr>
          <a:xfrm>
            <a:off x="6551871" y="3747340"/>
            <a:ext cx="5640129" cy="311066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To submit a Spark application to a Kubernetes cluster, set the </a:t>
            </a:r>
            <a:r>
              <a:rPr lang="en-CA" sz="1200" b="1" i="0" dirty="0">
                <a:solidFill>
                  <a:srgbClr val="333333"/>
                </a:solidFill>
                <a:effectLst/>
                <a:latin typeface="OpenSans"/>
              </a:rPr>
              <a:t>‘--master’ </a:t>
            </a:r>
            <a:r>
              <a:rPr lang="en-CA" sz="1200" b="0" i="0" dirty="0">
                <a:solidFill>
                  <a:srgbClr val="333333"/>
                </a:solidFill>
                <a:effectLst/>
                <a:latin typeface="OpenSans"/>
              </a:rPr>
              <a:t>option to </a:t>
            </a:r>
            <a:r>
              <a:rPr lang="en-CA" sz="1200" b="1" i="0" dirty="0">
                <a:solidFill>
                  <a:srgbClr val="333333"/>
                </a:solidFill>
                <a:effectLst/>
                <a:latin typeface="OpenSans"/>
              </a:rPr>
              <a:t>the URL </a:t>
            </a:r>
            <a:r>
              <a:rPr lang="en-CA" sz="1200" b="0" i="0" dirty="0">
                <a:solidFill>
                  <a:srgbClr val="333333"/>
                </a:solidFill>
                <a:effectLst/>
                <a:latin typeface="OpenSans"/>
              </a:rPr>
              <a:t>for </a:t>
            </a:r>
            <a:r>
              <a:rPr lang="en-CA" sz="1200" b="1" i="0" u="sng" dirty="0">
                <a:solidFill>
                  <a:srgbClr val="333333"/>
                </a:solidFill>
                <a:effectLst/>
                <a:latin typeface="OpenSans"/>
              </a:rPr>
              <a:t>the Kubernetes API server and port</a:t>
            </a:r>
            <a:r>
              <a:rPr lang="en-CA" sz="12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200" b="1" i="0" dirty="0">
                <a:solidFill>
                  <a:srgbClr val="333333"/>
                </a:solidFill>
                <a:effectLst/>
                <a:latin typeface="OpenSans"/>
              </a:rPr>
              <a:t>Spark creates a driver </a:t>
            </a:r>
            <a:r>
              <a:rPr lang="en-CA" sz="1200" b="0" i="0" dirty="0">
                <a:solidFill>
                  <a:srgbClr val="333333"/>
                </a:solidFill>
                <a:effectLst/>
                <a:latin typeface="OpenSans"/>
              </a:rPr>
              <a:t>which in turn creates </a:t>
            </a:r>
            <a:r>
              <a:rPr lang="en-CA" sz="1200" b="1" i="0" dirty="0">
                <a:solidFill>
                  <a:srgbClr val="333333"/>
                </a:solidFill>
                <a:effectLst/>
                <a:latin typeface="OpenSans"/>
              </a:rPr>
              <a:t>executors, </a:t>
            </a:r>
            <a:r>
              <a:rPr lang="en-CA" sz="1200" b="0" i="0" dirty="0">
                <a:solidFill>
                  <a:srgbClr val="333333"/>
                </a:solidFill>
                <a:effectLst/>
                <a:latin typeface="OpenSans"/>
              </a:rPr>
              <a:t>with </a:t>
            </a:r>
            <a:r>
              <a:rPr lang="en-CA" sz="1200" b="0" i="0" dirty="0">
                <a:solidFill>
                  <a:schemeClr val="accent2"/>
                </a:solidFill>
                <a:effectLst/>
                <a:latin typeface="OpenSans"/>
              </a:rPr>
              <a:t>both driver and executors running inside Kubernetes </a:t>
            </a:r>
            <a:r>
              <a:rPr lang="en-CA" sz="1200" b="1" i="0" u="sng" dirty="0">
                <a:solidFill>
                  <a:schemeClr val="accent2"/>
                </a:solidFill>
                <a:effectLst/>
                <a:latin typeface="OpenSans"/>
              </a:rPr>
              <a:t>pods. </a:t>
            </a:r>
          </a:p>
          <a:p>
            <a:pPr marL="285750" indent="-285750" algn="l">
              <a:lnSpc>
                <a:spcPct val="150000"/>
              </a:lnSpc>
              <a:buFont typeface="Arial" panose="020B0604020202020204" pitchFamily="34" charset="0"/>
              <a:buChar char="•"/>
            </a:pPr>
            <a:r>
              <a:rPr lang="en-CA" sz="1200" b="0" i="0" dirty="0">
                <a:solidFill>
                  <a:srgbClr val="333333"/>
                </a:solidFill>
                <a:effectLst/>
                <a:highlight>
                  <a:srgbClr val="FFFF00"/>
                </a:highlight>
                <a:latin typeface="OpenSans"/>
              </a:rPr>
              <a:t>A ‘pod’ is a tightly coupled group of containers with shared resources.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The application can be deployed as client or cluster mode.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However, </a:t>
            </a:r>
            <a:r>
              <a:rPr lang="en-CA" sz="1200" b="1" i="0" dirty="0">
                <a:solidFill>
                  <a:srgbClr val="333333"/>
                </a:solidFill>
                <a:effectLst/>
                <a:latin typeface="OpenSans"/>
              </a:rPr>
              <a:t>for client mode </a:t>
            </a:r>
            <a:r>
              <a:rPr lang="en-CA" sz="1200" b="0" i="0" dirty="0">
                <a:solidFill>
                  <a:srgbClr val="333333"/>
                </a:solidFill>
                <a:effectLst/>
                <a:latin typeface="OpenSans"/>
              </a:rPr>
              <a:t>some additional considerations are needed.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The executors must be able to communicate and connect with the driver program.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Use the driver’s pod name to set ‘</a:t>
            </a:r>
            <a:r>
              <a:rPr lang="en-CA" sz="1200" b="0" i="0" dirty="0" err="1">
                <a:solidFill>
                  <a:srgbClr val="333333"/>
                </a:solidFill>
                <a:effectLst/>
                <a:latin typeface="OpenSans"/>
              </a:rPr>
              <a:t>spark.kubernetes.driver.pod.name</a:t>
            </a:r>
            <a:r>
              <a:rPr lang="en-CA" sz="12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This will ensure the executor pods are cleaned up along with the driver pod when the application finishes.</a:t>
            </a:r>
          </a:p>
        </p:txBody>
      </p:sp>
    </p:spTree>
    <p:extLst>
      <p:ext uri="{BB962C8B-B14F-4D97-AF65-F5344CB8AC3E}">
        <p14:creationId xmlns:p14="http://schemas.microsoft.com/office/powerpoint/2010/main" val="1936325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633560-42C6-5E67-C852-F237C85AA54C}"/>
              </a:ext>
            </a:extLst>
          </p:cNvPr>
          <p:cNvPicPr>
            <a:picLocks noChangeAspect="1"/>
          </p:cNvPicPr>
          <p:nvPr/>
        </p:nvPicPr>
        <p:blipFill>
          <a:blip r:embed="rId2"/>
          <a:stretch>
            <a:fillRect/>
          </a:stretch>
        </p:blipFill>
        <p:spPr>
          <a:xfrm>
            <a:off x="3080657" y="1706335"/>
            <a:ext cx="6890658" cy="3445329"/>
          </a:xfrm>
          <a:prstGeom prst="rect">
            <a:avLst/>
          </a:prstGeom>
        </p:spPr>
      </p:pic>
    </p:spTree>
    <p:extLst>
      <p:ext uri="{BB962C8B-B14F-4D97-AF65-F5344CB8AC3E}">
        <p14:creationId xmlns:p14="http://schemas.microsoft.com/office/powerpoint/2010/main" val="48899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CB71AF-285F-FE5C-EA44-DBC2003EDE90}"/>
              </a:ext>
            </a:extLst>
          </p:cNvPr>
          <p:cNvSpPr txBox="1"/>
          <p:nvPr/>
        </p:nvSpPr>
        <p:spPr>
          <a:xfrm>
            <a:off x="228600" y="77954"/>
            <a:ext cx="11734800" cy="6702091"/>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In this lesson you learned that: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Running Spark on IBM Cloud provides enterprise security and easily ties in IBM big data solutions for AIOps, IBM Watson and IBM Analytics Engine. Spark’s big data processing capabilities work well with AIOps tools, using machine learning to identify events or patterns and help report or fix issues. IBM Spectrum Conductor manages and deploys Spark resources dynamically on a single cluster and provides enterprise security. IBM Watson helps you focus on Spark’s machine learning capabilities by creating automated production-ready environments for AI. IBM Analytics Engine separates storage and compute to create a scalable analytics solution alongside Spark’s data processing capabilities.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You can set Spark configuration using properties (to control application behavior), environment variables (to adjust settings on a per-machine basis) or logging properties (to control logging outputs). Spark property configuration follows a precedence order, with the highest being configuration set programmatically, then spark-submit configuration and lastly configuration set in the spark-</a:t>
            </a:r>
            <a:r>
              <a:rPr lang="en-CA" sz="1600" b="0" i="0" dirty="0" err="1">
                <a:solidFill>
                  <a:srgbClr val="1F1F1F"/>
                </a:solidFill>
                <a:effectLst/>
                <a:latin typeface="var(--cds-font-family-source-sans-pro)"/>
              </a:rPr>
              <a:t>defaults.conf</a:t>
            </a:r>
            <a:r>
              <a:rPr lang="en-CA" sz="1600" b="0" i="0" dirty="0">
                <a:solidFill>
                  <a:srgbClr val="1F1F1F"/>
                </a:solidFill>
                <a:effectLst/>
                <a:latin typeface="var(--cds-font-family-source-sans-pro)"/>
              </a:rPr>
              <a:t> file. Use Static configuration options for values that don’t change from run to run or properties related to the application, such as the application name. Use Dynamic configuration options for values that change or need tuning when deployed, such as master location, executor memory or core settings.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Use Kubernetes to run containerized applications on a cluster, to manage distributed systems such as Spark with more flexibility and resilience. You can run Kubernetes as a deployment environment, which is useful for trying out changes before deploying to clusters in the cloud. Kubernetes can be hosted on private or hybrid clouds, and set up using existing tools to bootstrap clusters, or using turnkey options from certified providers. While you can use Kubernetes with Spark launched either in client or cluster mode, when using Client mode, executors must be able to connect with the driver and pod cleanup settings are required</a:t>
            </a:r>
          </a:p>
        </p:txBody>
      </p:sp>
    </p:spTree>
    <p:extLst>
      <p:ext uri="{BB962C8B-B14F-4D97-AF65-F5344CB8AC3E}">
        <p14:creationId xmlns:p14="http://schemas.microsoft.com/office/powerpoint/2010/main" val="83022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98AC9-275A-28CA-C6CC-0D677AA7D68E}"/>
              </a:ext>
            </a:extLst>
          </p:cNvPr>
          <p:cNvPicPr>
            <a:picLocks noChangeAspect="1"/>
          </p:cNvPicPr>
          <p:nvPr/>
        </p:nvPicPr>
        <p:blipFill>
          <a:blip r:embed="rId2"/>
          <a:stretch>
            <a:fillRect/>
          </a:stretch>
        </p:blipFill>
        <p:spPr>
          <a:xfrm>
            <a:off x="161470" y="43543"/>
            <a:ext cx="5640615" cy="2430762"/>
          </a:xfrm>
          <a:prstGeom prst="rect">
            <a:avLst/>
          </a:prstGeom>
        </p:spPr>
      </p:pic>
      <p:sp>
        <p:nvSpPr>
          <p:cNvPr id="4" name="TextBox 3">
            <a:extLst>
              <a:ext uri="{FF2B5EF4-FFF2-40B4-BE49-F238E27FC236}">
                <a16:creationId xmlns:a16="http://schemas.microsoft.com/office/drawing/2014/main" id="{B9BD4ADB-5F26-0691-9781-E1BC11EDDF3F}"/>
              </a:ext>
            </a:extLst>
          </p:cNvPr>
          <p:cNvSpPr txBox="1"/>
          <p:nvPr/>
        </p:nvSpPr>
        <p:spPr>
          <a:xfrm>
            <a:off x="6183085" y="158154"/>
            <a:ext cx="6008915"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“stage” in a Spark job represents a set of tasks an executor can complete on the current data partition.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 task requires other data partitions, Spark must perform a “shuffle."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shuffle marks the boundary between stages.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Subsequent tasks in later stages must wait for that stage to be completed </a:t>
            </a:r>
            <a:r>
              <a:rPr lang="en-CA" sz="1400" b="0" i="0" u="sng" dirty="0">
                <a:solidFill>
                  <a:srgbClr val="333333"/>
                </a:solidFill>
                <a:effectLst/>
                <a:latin typeface="OpenSans"/>
              </a:rPr>
              <a:t>before beginning execution, creating a dependency from one stage to the next</a:t>
            </a:r>
            <a:r>
              <a:rPr lang="en-CA" sz="1400" b="0" i="0" dirty="0">
                <a:solidFill>
                  <a:srgbClr val="333333"/>
                </a:solidFill>
                <a:effectLst/>
                <a:latin typeface="OpenSans"/>
              </a:rPr>
              <a:t>. </a:t>
            </a:r>
          </a:p>
        </p:txBody>
      </p:sp>
      <p:pic>
        <p:nvPicPr>
          <p:cNvPr id="5" name="Picture 4">
            <a:extLst>
              <a:ext uri="{FF2B5EF4-FFF2-40B4-BE49-F238E27FC236}">
                <a16:creationId xmlns:a16="http://schemas.microsoft.com/office/drawing/2014/main" id="{C20E4E97-79B5-E40E-5063-C4295B6CD626}"/>
              </a:ext>
            </a:extLst>
          </p:cNvPr>
          <p:cNvPicPr>
            <a:picLocks noChangeAspect="1"/>
          </p:cNvPicPr>
          <p:nvPr/>
        </p:nvPicPr>
        <p:blipFill>
          <a:blip r:embed="rId3"/>
          <a:stretch>
            <a:fillRect/>
          </a:stretch>
        </p:blipFill>
        <p:spPr>
          <a:xfrm>
            <a:off x="0" y="3365972"/>
            <a:ext cx="5282081" cy="2270108"/>
          </a:xfrm>
          <a:prstGeom prst="rect">
            <a:avLst/>
          </a:prstGeom>
        </p:spPr>
      </p:pic>
      <p:sp>
        <p:nvSpPr>
          <p:cNvPr id="7" name="TextBox 6">
            <a:extLst>
              <a:ext uri="{FF2B5EF4-FFF2-40B4-BE49-F238E27FC236}">
                <a16:creationId xmlns:a16="http://schemas.microsoft.com/office/drawing/2014/main" id="{1B7D0F72-4D19-5CE5-20D8-231761DDF1C6}"/>
              </a:ext>
            </a:extLst>
          </p:cNvPr>
          <p:cNvSpPr txBox="1"/>
          <p:nvPr/>
        </p:nvSpPr>
        <p:spPr>
          <a:xfrm>
            <a:off x="5094514" y="3430765"/>
            <a:ext cx="7097485" cy="22701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 Shuffles are </a:t>
            </a:r>
            <a:r>
              <a:rPr lang="en-CA" sz="1600" b="1" i="0" dirty="0">
                <a:solidFill>
                  <a:srgbClr val="333333"/>
                </a:solidFill>
                <a:effectLst/>
                <a:latin typeface="OpenSans"/>
              </a:rPr>
              <a:t>costly </a:t>
            </a:r>
            <a:r>
              <a:rPr lang="en-CA" sz="1600" b="0" i="0" dirty="0">
                <a:solidFill>
                  <a:srgbClr val="333333"/>
                </a:solidFill>
                <a:effectLst/>
                <a:latin typeface="OpenSans"/>
              </a:rPr>
              <a:t>as they </a:t>
            </a:r>
            <a:r>
              <a:rPr lang="en-CA" sz="1600" b="1" i="0" dirty="0">
                <a:solidFill>
                  <a:srgbClr val="333333"/>
                </a:solidFill>
                <a:effectLst/>
                <a:latin typeface="OpenSans"/>
              </a:rPr>
              <a:t>require data serialization</a:t>
            </a:r>
            <a:r>
              <a:rPr lang="en-CA" sz="1600" b="0" i="0" dirty="0">
                <a:solidFill>
                  <a:srgbClr val="333333"/>
                </a:solidFill>
                <a:effectLst/>
                <a:latin typeface="OpenSans"/>
              </a:rPr>
              <a:t>, </a:t>
            </a:r>
            <a:r>
              <a:rPr lang="en-CA" sz="1600" b="1" i="0" dirty="0">
                <a:solidFill>
                  <a:srgbClr val="333333"/>
                </a:solidFill>
                <a:effectLst/>
                <a:latin typeface="OpenSans"/>
              </a:rPr>
              <a:t>disk </a:t>
            </a:r>
            <a:r>
              <a:rPr lang="en-CA" sz="1600" b="0" i="0" dirty="0">
                <a:solidFill>
                  <a:srgbClr val="333333"/>
                </a:solidFill>
                <a:effectLst/>
                <a:latin typeface="OpenSans"/>
              </a:rPr>
              <a:t>and </a:t>
            </a:r>
            <a:r>
              <a:rPr lang="en-CA" sz="1600" b="1" i="0" dirty="0">
                <a:solidFill>
                  <a:srgbClr val="333333"/>
                </a:solidFill>
                <a:effectLst/>
                <a:latin typeface="OpenSans"/>
              </a:rPr>
              <a:t>network I/O</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is because they enable tasks to </a:t>
            </a:r>
            <a:r>
              <a:rPr lang="en-CA" sz="1600" b="1" i="0" dirty="0">
                <a:solidFill>
                  <a:srgbClr val="333333"/>
                </a:solidFill>
                <a:effectLst/>
                <a:latin typeface="OpenSans"/>
              </a:rPr>
              <a:t>“pass over</a:t>
            </a:r>
            <a:r>
              <a:rPr lang="en-CA" sz="1600" b="0" i="0" dirty="0">
                <a:solidFill>
                  <a:srgbClr val="333333"/>
                </a:solidFill>
                <a:effectLst/>
                <a:latin typeface="OpenSans"/>
              </a:rPr>
              <a:t>” other dataset partitions outside the current partition.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 </a:t>
            </a:r>
            <a:r>
              <a:rPr lang="en-CA" sz="1600" b="1" i="0" dirty="0">
                <a:solidFill>
                  <a:srgbClr val="333333"/>
                </a:solidFill>
                <a:effectLst/>
                <a:latin typeface="OpenSans"/>
              </a:rPr>
              <a:t>example</a:t>
            </a:r>
            <a:r>
              <a:rPr lang="en-CA" sz="1600" b="0" i="0" dirty="0">
                <a:solidFill>
                  <a:srgbClr val="333333"/>
                </a:solidFill>
                <a:effectLst/>
                <a:latin typeface="OpenSans"/>
              </a:rPr>
              <a:t> would be a </a:t>
            </a:r>
            <a:r>
              <a:rPr lang="en-CA" sz="1600" b="1" i="0" dirty="0">
                <a:solidFill>
                  <a:srgbClr val="333333"/>
                </a:solidFill>
                <a:effectLst/>
                <a:latin typeface="OpenSans"/>
              </a:rPr>
              <a:t>“</a:t>
            </a:r>
            <a:r>
              <a:rPr lang="en-CA" sz="1600" b="1" i="0" dirty="0" err="1">
                <a:solidFill>
                  <a:srgbClr val="333333"/>
                </a:solidFill>
                <a:effectLst/>
                <a:latin typeface="OpenSans"/>
              </a:rPr>
              <a:t>groupby</a:t>
            </a:r>
            <a:r>
              <a:rPr lang="en-CA" sz="1600" b="1" i="0" dirty="0">
                <a:solidFill>
                  <a:srgbClr val="333333"/>
                </a:solidFill>
                <a:effectLst/>
                <a:latin typeface="OpenSans"/>
              </a:rPr>
              <a:t>” </a:t>
            </a:r>
            <a:r>
              <a:rPr lang="en-CA" sz="1600" b="0" i="0" dirty="0">
                <a:solidFill>
                  <a:srgbClr val="333333"/>
                </a:solidFill>
                <a:effectLst/>
                <a:latin typeface="OpenSans"/>
              </a:rPr>
              <a:t>with a given key that </a:t>
            </a:r>
            <a:r>
              <a:rPr lang="en-CA" sz="1600" b="0" i="0" u="sng" dirty="0">
                <a:solidFill>
                  <a:srgbClr val="333333"/>
                </a:solidFill>
                <a:effectLst/>
                <a:latin typeface="OpenSans"/>
              </a:rPr>
              <a:t>requires scanning each partition to find matching records.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Spark performs a shuffle, it </a:t>
            </a:r>
            <a:r>
              <a:rPr lang="en-CA" sz="1600" b="1" i="0" dirty="0">
                <a:solidFill>
                  <a:srgbClr val="333333"/>
                </a:solidFill>
                <a:effectLst/>
                <a:latin typeface="OpenSans"/>
              </a:rPr>
              <a:t>redistributes the dataset across the cluster</a:t>
            </a:r>
            <a:r>
              <a:rPr lang="en-CA" sz="1600" b="0" i="0" dirty="0">
                <a:solidFill>
                  <a:srgbClr val="333333"/>
                </a:solidFill>
                <a:effectLst/>
                <a:latin typeface="OpenSans"/>
              </a:rPr>
              <a:t>. </a:t>
            </a:r>
          </a:p>
        </p:txBody>
      </p:sp>
    </p:spTree>
    <p:extLst>
      <p:ext uri="{BB962C8B-B14F-4D97-AF65-F5344CB8AC3E}">
        <p14:creationId xmlns:p14="http://schemas.microsoft.com/office/powerpoint/2010/main" val="264990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7399A5-FB39-A043-5631-B357D79FDA48}"/>
              </a:ext>
            </a:extLst>
          </p:cNvPr>
          <p:cNvPicPr>
            <a:picLocks noChangeAspect="1"/>
          </p:cNvPicPr>
          <p:nvPr/>
        </p:nvPicPr>
        <p:blipFill>
          <a:blip r:embed="rId2"/>
          <a:stretch>
            <a:fillRect/>
          </a:stretch>
        </p:blipFill>
        <p:spPr>
          <a:xfrm>
            <a:off x="-1" y="125184"/>
            <a:ext cx="6136823" cy="2694215"/>
          </a:xfrm>
          <a:prstGeom prst="rect">
            <a:avLst/>
          </a:prstGeom>
        </p:spPr>
      </p:pic>
      <p:sp>
        <p:nvSpPr>
          <p:cNvPr id="4" name="TextBox 3">
            <a:extLst>
              <a:ext uri="{FF2B5EF4-FFF2-40B4-BE49-F238E27FC236}">
                <a16:creationId xmlns:a16="http://schemas.microsoft.com/office/drawing/2014/main" id="{33C8EAB1-3BD7-9EDA-8785-F188CAA3A489}"/>
              </a:ext>
            </a:extLst>
          </p:cNvPr>
          <p:cNvSpPr txBox="1"/>
          <p:nvPr/>
        </p:nvSpPr>
        <p:spPr>
          <a:xfrm>
            <a:off x="6096000" y="-38102"/>
            <a:ext cx="6096000"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example shows two stages separated by a shuffle.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Stage 1, a transformation (such as a map) is applied on dataset “a” which has 2 partitions (“1a” and “2b”). This creates data set “b”.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next operation requires a shuffle (such as a “</a:t>
            </a:r>
            <a:r>
              <a:rPr lang="en-CA" sz="1400" b="0" i="0" dirty="0" err="1">
                <a:solidFill>
                  <a:srgbClr val="333333"/>
                </a:solidFill>
                <a:effectLst/>
                <a:latin typeface="OpenSans"/>
              </a:rPr>
              <a:t>groupby</a:t>
            </a:r>
            <a:r>
              <a:rPr lang="en-CA" sz="1400" b="0" i="0" dirty="0">
                <a:solidFill>
                  <a:srgbClr val="333333"/>
                </a:solidFill>
                <a:effectLst/>
                <a:latin typeface="OpenSans"/>
              </a:rPr>
              <a:t>”).</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Key values could exist in any other partition, so to group keys of equal value together, tasks must scan each partition to pick out the matching records.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Transformation results are placed in Stage 2. Here results have the same number of partitions, but this depends on the operation.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 </a:t>
            </a:r>
            <a:r>
              <a:rPr lang="en-CA" sz="1400" b="1" i="0" dirty="0">
                <a:solidFill>
                  <a:srgbClr val="333333"/>
                </a:solidFill>
                <a:effectLst/>
                <a:latin typeface="OpenSans"/>
              </a:rPr>
              <a:t>results are sent to the driver program </a:t>
            </a:r>
            <a:r>
              <a:rPr lang="en-CA" sz="1400" b="0" i="0" dirty="0">
                <a:solidFill>
                  <a:srgbClr val="333333"/>
                </a:solidFill>
                <a:effectLst/>
                <a:latin typeface="OpenSans"/>
              </a:rPr>
              <a:t>as an action, such as collect. </a:t>
            </a:r>
          </a:p>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NOTE</a:t>
            </a:r>
            <a:r>
              <a:rPr lang="en-CA" sz="1400" b="0" i="0" dirty="0">
                <a:solidFill>
                  <a:srgbClr val="333333"/>
                </a:solidFill>
                <a:effectLst/>
                <a:latin typeface="OpenSans"/>
              </a:rPr>
              <a:t>: It is not advised to perform a collection to the driver on a large data set as it could easily use up the driver process memory. </a:t>
            </a:r>
            <a:r>
              <a:rPr lang="en-CA" sz="1400" b="1" i="0" dirty="0">
                <a:solidFill>
                  <a:srgbClr val="333333"/>
                </a:solidFill>
                <a:effectLst/>
                <a:latin typeface="OpenSans"/>
              </a:rPr>
              <a:t>If the data set is large, apply a reduction before collection.</a:t>
            </a:r>
          </a:p>
        </p:txBody>
      </p:sp>
    </p:spTree>
    <p:extLst>
      <p:ext uri="{BB962C8B-B14F-4D97-AF65-F5344CB8AC3E}">
        <p14:creationId xmlns:p14="http://schemas.microsoft.com/office/powerpoint/2010/main" val="3261516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0CCC46-35A6-5C9A-316F-1FA9F08F6D5F}"/>
              </a:ext>
            </a:extLst>
          </p:cNvPr>
          <p:cNvPicPr>
            <a:picLocks noChangeAspect="1"/>
          </p:cNvPicPr>
          <p:nvPr/>
        </p:nvPicPr>
        <p:blipFill>
          <a:blip r:embed="rId2"/>
          <a:stretch>
            <a:fillRect/>
          </a:stretch>
        </p:blipFill>
        <p:spPr>
          <a:xfrm>
            <a:off x="-61686" y="179888"/>
            <a:ext cx="5722257" cy="2764686"/>
          </a:xfrm>
          <a:prstGeom prst="rect">
            <a:avLst/>
          </a:prstGeom>
        </p:spPr>
      </p:pic>
      <p:sp>
        <p:nvSpPr>
          <p:cNvPr id="4" name="TextBox 3">
            <a:extLst>
              <a:ext uri="{FF2B5EF4-FFF2-40B4-BE49-F238E27FC236}">
                <a16:creationId xmlns:a16="http://schemas.microsoft.com/office/drawing/2014/main" id="{1CA971DE-94F1-243F-0B75-0C65D3B29B32}"/>
              </a:ext>
            </a:extLst>
          </p:cNvPr>
          <p:cNvSpPr txBox="1"/>
          <p:nvPr/>
        </p:nvSpPr>
        <p:spPr>
          <a:xfrm>
            <a:off x="5758542" y="0"/>
            <a:ext cx="6433457"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recap what we’ve learned about Spark Architecture.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consists of the driver and the executor processes.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cluster comprises the Cluster Manager and worker nodes.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Spark Context schedules tasks to the cluster and the Cluster Manager manages the cluster’s resources.</a:t>
            </a:r>
          </a:p>
        </p:txBody>
      </p:sp>
      <p:pic>
        <p:nvPicPr>
          <p:cNvPr id="5" name="Picture 4">
            <a:extLst>
              <a:ext uri="{FF2B5EF4-FFF2-40B4-BE49-F238E27FC236}">
                <a16:creationId xmlns:a16="http://schemas.microsoft.com/office/drawing/2014/main" id="{8082B6E1-14D3-DA19-9580-FE06746432E3}"/>
              </a:ext>
            </a:extLst>
          </p:cNvPr>
          <p:cNvPicPr>
            <a:picLocks noChangeAspect="1"/>
          </p:cNvPicPr>
          <p:nvPr/>
        </p:nvPicPr>
        <p:blipFill>
          <a:blip r:embed="rId3"/>
          <a:stretch>
            <a:fillRect/>
          </a:stretch>
        </p:blipFill>
        <p:spPr>
          <a:xfrm>
            <a:off x="-1" y="3181627"/>
            <a:ext cx="6144957" cy="2653115"/>
          </a:xfrm>
          <a:prstGeom prst="rect">
            <a:avLst/>
          </a:prstGeom>
        </p:spPr>
      </p:pic>
      <p:sp>
        <p:nvSpPr>
          <p:cNvPr id="7" name="TextBox 6">
            <a:extLst>
              <a:ext uri="{FF2B5EF4-FFF2-40B4-BE49-F238E27FC236}">
                <a16:creationId xmlns:a16="http://schemas.microsoft.com/office/drawing/2014/main" id="{D6313168-1A8E-F52E-7633-614EC717807E}"/>
              </a:ext>
            </a:extLst>
          </p:cNvPr>
          <p:cNvSpPr txBox="1"/>
          <p:nvPr/>
        </p:nvSpPr>
        <p:spPr>
          <a:xfrm>
            <a:off x="6144956" y="3354022"/>
            <a:ext cx="6096000"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driver program can be run in either client or cluster mode.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client mode the application submitter (such as a user machine terminal) launches the driver outside the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cluster mode, the driver program is sent to and run on an available Worker node inside the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driver must be able to communicate with the cluster while it is running, whether it is in client or cluster mode.</a:t>
            </a:r>
          </a:p>
        </p:txBody>
      </p:sp>
    </p:spTree>
    <p:extLst>
      <p:ext uri="{BB962C8B-B14F-4D97-AF65-F5344CB8AC3E}">
        <p14:creationId xmlns:p14="http://schemas.microsoft.com/office/powerpoint/2010/main" val="179283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16625A-15BD-CE5E-8D16-FE7A5ACE1319}"/>
              </a:ext>
            </a:extLst>
          </p:cNvPr>
          <p:cNvPicPr>
            <a:picLocks noChangeAspect="1"/>
          </p:cNvPicPr>
          <p:nvPr/>
        </p:nvPicPr>
        <p:blipFill>
          <a:blip r:embed="rId2"/>
          <a:stretch>
            <a:fillRect/>
          </a:stretch>
        </p:blipFill>
        <p:spPr>
          <a:xfrm>
            <a:off x="2922094" y="1878693"/>
            <a:ext cx="6985721" cy="3100614"/>
          </a:xfrm>
          <a:prstGeom prst="rect">
            <a:avLst/>
          </a:prstGeom>
        </p:spPr>
      </p:pic>
    </p:spTree>
    <p:extLst>
      <p:ext uri="{BB962C8B-B14F-4D97-AF65-F5344CB8AC3E}">
        <p14:creationId xmlns:p14="http://schemas.microsoft.com/office/powerpoint/2010/main" val="364053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731FFE-2114-74B8-BE21-FFBD6D50D580}"/>
              </a:ext>
            </a:extLst>
          </p:cNvPr>
          <p:cNvSpPr txBox="1"/>
          <p:nvPr/>
        </p:nvSpPr>
        <p:spPr>
          <a:xfrm>
            <a:off x="293914" y="239877"/>
            <a:ext cx="6096000" cy="369332"/>
          </a:xfrm>
          <a:prstGeom prst="rect">
            <a:avLst/>
          </a:prstGeom>
          <a:noFill/>
        </p:spPr>
        <p:txBody>
          <a:bodyPr wrap="square">
            <a:spAutoFit/>
          </a:bodyPr>
          <a:lstStyle/>
          <a:p>
            <a:pPr algn="l"/>
            <a:r>
              <a:rPr lang="en-CA" b="1" i="0" u="sng" dirty="0">
                <a:effectLst/>
              </a:rPr>
              <a:t>Overview of Apache Spark Cluster Modes</a:t>
            </a:r>
          </a:p>
        </p:txBody>
      </p:sp>
      <p:sp>
        <p:nvSpPr>
          <p:cNvPr id="5" name="TextBox 4">
            <a:extLst>
              <a:ext uri="{FF2B5EF4-FFF2-40B4-BE49-F238E27FC236}">
                <a16:creationId xmlns:a16="http://schemas.microsoft.com/office/drawing/2014/main" id="{8710D88D-7ED2-AD20-2CA1-1173AA8560D7}"/>
              </a:ext>
            </a:extLst>
          </p:cNvPr>
          <p:cNvSpPr txBox="1"/>
          <p:nvPr/>
        </p:nvSpPr>
        <p:spPr>
          <a:xfrm>
            <a:off x="4702628" y="88650"/>
            <a:ext cx="6096000" cy="1077218"/>
          </a:xfrm>
          <a:prstGeom prst="rect">
            <a:avLst/>
          </a:prstGeom>
          <a:noFill/>
        </p:spPr>
        <p:txBody>
          <a:bodyPr wrap="square">
            <a:spAutoFit/>
          </a:bodyPr>
          <a:lstStyle/>
          <a:p>
            <a:pPr marL="285750" indent="-285750" algn="l">
              <a:buFont typeface="Wingdings" pitchFamily="2" charset="2"/>
              <a:buChar char="q"/>
            </a:pPr>
            <a:r>
              <a:rPr lang="en-CA" sz="1600" b="0" i="0" dirty="0">
                <a:solidFill>
                  <a:srgbClr val="333333"/>
                </a:solidFill>
                <a:effectLst/>
                <a:latin typeface="OpenSans"/>
              </a:rPr>
              <a:t>Identify the different modes of running Apache Spark on a cluster. </a:t>
            </a:r>
          </a:p>
          <a:p>
            <a:pPr marL="285750" indent="-285750" algn="l">
              <a:buFont typeface="Wingdings" pitchFamily="2" charset="2"/>
              <a:buChar char="q"/>
            </a:pPr>
            <a:r>
              <a:rPr lang="en-CA" sz="1600" b="0" i="0" dirty="0">
                <a:solidFill>
                  <a:srgbClr val="333333"/>
                </a:solidFill>
                <a:effectLst/>
                <a:latin typeface="OpenSans"/>
              </a:rPr>
              <a:t>Describe the components and benefits of each cluster mode. </a:t>
            </a:r>
          </a:p>
          <a:p>
            <a:pPr marL="285750" indent="-285750" algn="l">
              <a:buFont typeface="Wingdings" pitchFamily="2" charset="2"/>
              <a:buChar char="q"/>
            </a:pPr>
            <a:r>
              <a:rPr lang="en-CA" sz="1600" b="0" i="0" dirty="0">
                <a:solidFill>
                  <a:srgbClr val="333333"/>
                </a:solidFill>
                <a:effectLst/>
                <a:latin typeface="OpenSans"/>
              </a:rPr>
              <a:t>Describe how to run Spark to connect with each cluster mode </a:t>
            </a:r>
          </a:p>
          <a:p>
            <a:pPr marL="285750" indent="-285750" algn="l">
              <a:buFont typeface="Wingdings" pitchFamily="2" charset="2"/>
              <a:buChar char="q"/>
            </a:pPr>
            <a:r>
              <a:rPr lang="en-CA" sz="1600" b="0" i="0" dirty="0">
                <a:solidFill>
                  <a:srgbClr val="333333"/>
                </a:solidFill>
                <a:effectLst/>
                <a:latin typeface="OpenSans"/>
              </a:rPr>
              <a:t>Describe how and when to setup a local Spark instance. </a:t>
            </a:r>
          </a:p>
        </p:txBody>
      </p:sp>
      <p:sp>
        <p:nvSpPr>
          <p:cNvPr id="7" name="TextBox 6">
            <a:extLst>
              <a:ext uri="{FF2B5EF4-FFF2-40B4-BE49-F238E27FC236}">
                <a16:creationId xmlns:a16="http://schemas.microsoft.com/office/drawing/2014/main" id="{B66BC8B6-0781-29EF-F5F8-BA1CC401EA11}"/>
              </a:ext>
            </a:extLst>
          </p:cNvPr>
          <p:cNvSpPr txBox="1"/>
          <p:nvPr/>
        </p:nvSpPr>
        <p:spPr>
          <a:xfrm>
            <a:off x="6096000" y="2104855"/>
            <a:ext cx="6096000" cy="374750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Spark Cluster Manager</a:t>
            </a:r>
            <a:r>
              <a:rPr lang="en-CA" sz="1600" b="1" i="0" dirty="0">
                <a:solidFill>
                  <a:srgbClr val="333333"/>
                </a:solidFill>
                <a:effectLst/>
                <a:latin typeface="OpenSans"/>
              </a:rPr>
              <a:t> communicates </a:t>
            </a:r>
            <a:r>
              <a:rPr lang="en-CA" sz="1600" b="0" i="0" dirty="0">
                <a:solidFill>
                  <a:srgbClr val="333333"/>
                </a:solidFill>
                <a:effectLst/>
                <a:latin typeface="OpenSans"/>
              </a:rPr>
              <a:t>with a </a:t>
            </a:r>
            <a:r>
              <a:rPr lang="en-CA" sz="1600" b="1" i="0" dirty="0">
                <a:solidFill>
                  <a:srgbClr val="333333"/>
                </a:solidFill>
                <a:effectLst/>
                <a:latin typeface="OpenSans"/>
              </a:rPr>
              <a:t>cluster</a:t>
            </a:r>
            <a:r>
              <a:rPr lang="en-CA" sz="1600" b="0" i="0" dirty="0">
                <a:solidFill>
                  <a:srgbClr val="333333"/>
                </a:solidFill>
                <a:effectLst/>
                <a:latin typeface="OpenSans"/>
              </a:rPr>
              <a:t> to </a:t>
            </a:r>
            <a:r>
              <a:rPr lang="en-CA" sz="1600" b="1" i="0" dirty="0">
                <a:solidFill>
                  <a:srgbClr val="333333"/>
                </a:solidFill>
                <a:effectLst/>
                <a:latin typeface="OpenSans"/>
              </a:rPr>
              <a:t>acquire resources</a:t>
            </a:r>
            <a:r>
              <a:rPr lang="en-CA" sz="1600" b="0" i="0" dirty="0">
                <a:solidFill>
                  <a:srgbClr val="333333"/>
                </a:solidFill>
                <a:effectLst/>
                <a:latin typeface="OpenSans"/>
              </a:rPr>
              <a:t> for an application to run.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runs as a service outside the application and abstracts the cluster type.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While an application is running, the </a:t>
            </a:r>
            <a:r>
              <a:rPr lang="en-CA" sz="1600" b="1" i="0" dirty="0">
                <a:solidFill>
                  <a:srgbClr val="333333"/>
                </a:solidFill>
                <a:effectLst/>
                <a:latin typeface="OpenSans"/>
              </a:rPr>
              <a:t>Spark Context creates tasks</a:t>
            </a:r>
            <a:r>
              <a:rPr lang="en-CA" sz="1600" b="0" i="0" dirty="0">
                <a:solidFill>
                  <a:srgbClr val="333333"/>
                </a:solidFill>
                <a:effectLst/>
                <a:latin typeface="OpenSans"/>
              </a:rPr>
              <a:t> and communicates to the cluster manager what resources are needed.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Then the cluster manager </a:t>
            </a:r>
            <a:r>
              <a:rPr lang="en-CA" sz="1600" b="1" i="0" dirty="0">
                <a:solidFill>
                  <a:srgbClr val="333333"/>
                </a:solidFill>
                <a:effectLst/>
                <a:latin typeface="OpenSans"/>
              </a:rPr>
              <a:t>reserves executor </a:t>
            </a:r>
            <a:r>
              <a:rPr lang="en-CA" sz="1600" b="0" i="0" u="sng" dirty="0">
                <a:solidFill>
                  <a:srgbClr val="333333"/>
                </a:solidFill>
                <a:effectLst/>
                <a:latin typeface="OpenSans"/>
              </a:rPr>
              <a:t>cores and memory </a:t>
            </a:r>
            <a:r>
              <a:rPr lang="en-CA" sz="1600" b="0" i="0" dirty="0">
                <a:solidFill>
                  <a:srgbClr val="333333"/>
                </a:solidFill>
                <a:effectLst/>
                <a:latin typeface="OpenSans"/>
              </a:rPr>
              <a:t>resources.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Once the resources are reserved, tasks can be transferred to the executor processes to run.</a:t>
            </a:r>
          </a:p>
        </p:txBody>
      </p:sp>
      <p:pic>
        <p:nvPicPr>
          <p:cNvPr id="8" name="Picture 7">
            <a:extLst>
              <a:ext uri="{FF2B5EF4-FFF2-40B4-BE49-F238E27FC236}">
                <a16:creationId xmlns:a16="http://schemas.microsoft.com/office/drawing/2014/main" id="{187AD3F6-E521-D717-27EA-D0BAA71CD3F8}"/>
              </a:ext>
            </a:extLst>
          </p:cNvPr>
          <p:cNvPicPr>
            <a:picLocks noChangeAspect="1"/>
          </p:cNvPicPr>
          <p:nvPr/>
        </p:nvPicPr>
        <p:blipFill>
          <a:blip r:embed="rId2"/>
          <a:stretch>
            <a:fillRect/>
          </a:stretch>
        </p:blipFill>
        <p:spPr>
          <a:xfrm>
            <a:off x="0" y="2104855"/>
            <a:ext cx="6096000" cy="3022316"/>
          </a:xfrm>
          <a:prstGeom prst="rect">
            <a:avLst/>
          </a:prstGeom>
        </p:spPr>
      </p:pic>
    </p:spTree>
    <p:extLst>
      <p:ext uri="{BB962C8B-B14F-4D97-AF65-F5344CB8AC3E}">
        <p14:creationId xmlns:p14="http://schemas.microsoft.com/office/powerpoint/2010/main" val="916842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71194</TotalTime>
  <Words>5285</Words>
  <Application>Microsoft Macintosh PowerPoint</Application>
  <PresentationFormat>Widescreen</PresentationFormat>
  <Paragraphs>287</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OpenSans</vt:lpstr>
      <vt:lpstr>Roboto</vt:lpstr>
      <vt:lpstr>Source Sans 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130</cp:revision>
  <cp:lastPrinted>2023-06-12T00:42:47Z</cp:lastPrinted>
  <dcterms:created xsi:type="dcterms:W3CDTF">2023-05-06T23:06:08Z</dcterms:created>
  <dcterms:modified xsi:type="dcterms:W3CDTF">2023-07-27T16:57:22Z</dcterms:modified>
</cp:coreProperties>
</file>